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8" r:id="rId2"/>
    <p:sldId id="256" r:id="rId3"/>
    <p:sldId id="508" r:id="rId4"/>
    <p:sldId id="509" r:id="rId5"/>
    <p:sldId id="510" r:id="rId6"/>
    <p:sldId id="761" r:id="rId7"/>
    <p:sldId id="727" r:id="rId8"/>
    <p:sldId id="307" r:id="rId9"/>
    <p:sldId id="305" r:id="rId10"/>
    <p:sldId id="306" r:id="rId11"/>
    <p:sldId id="308" r:id="rId12"/>
    <p:sldId id="792" r:id="rId13"/>
    <p:sldId id="311" r:id="rId14"/>
    <p:sldId id="811" r:id="rId15"/>
    <p:sldId id="747" r:id="rId16"/>
    <p:sldId id="776" r:id="rId17"/>
    <p:sldId id="764" r:id="rId18"/>
    <p:sldId id="804" r:id="rId19"/>
    <p:sldId id="765" r:id="rId20"/>
    <p:sldId id="785" r:id="rId21"/>
    <p:sldId id="767" r:id="rId22"/>
    <p:sldId id="783" r:id="rId23"/>
    <p:sldId id="840" r:id="rId24"/>
    <p:sldId id="805" r:id="rId25"/>
    <p:sldId id="832" r:id="rId26"/>
    <p:sldId id="768" r:id="rId27"/>
    <p:sldId id="786" r:id="rId28"/>
    <p:sldId id="787" r:id="rId29"/>
    <p:sldId id="782" r:id="rId30"/>
    <p:sldId id="841" r:id="rId31"/>
    <p:sldId id="806" r:id="rId32"/>
    <p:sldId id="833" r:id="rId33"/>
    <p:sldId id="834" r:id="rId34"/>
    <p:sldId id="771" r:id="rId35"/>
    <p:sldId id="772" r:id="rId36"/>
    <p:sldId id="773" r:id="rId37"/>
    <p:sldId id="843" r:id="rId38"/>
    <p:sldId id="842" r:id="rId39"/>
    <p:sldId id="808" r:id="rId40"/>
    <p:sldId id="775" r:id="rId41"/>
    <p:sldId id="825" r:id="rId42"/>
    <p:sldId id="844" r:id="rId43"/>
    <p:sldId id="812" r:id="rId44"/>
    <p:sldId id="845" r:id="rId45"/>
    <p:sldId id="846" r:id="rId46"/>
    <p:sldId id="310" r:id="rId47"/>
    <p:sldId id="378" r:id="rId48"/>
    <p:sldId id="367" r:id="rId49"/>
    <p:sldId id="791" r:id="rId50"/>
    <p:sldId id="354" r:id="rId51"/>
    <p:sldId id="355" r:id="rId52"/>
    <p:sldId id="341" r:id="rId53"/>
    <p:sldId id="350" r:id="rId54"/>
    <p:sldId id="340" r:id="rId55"/>
    <p:sldId id="352" r:id="rId56"/>
    <p:sldId id="356" r:id="rId57"/>
    <p:sldId id="353" r:id="rId58"/>
    <p:sldId id="333" r:id="rId59"/>
    <p:sldId id="357" r:id="rId60"/>
    <p:sldId id="810" r:id="rId61"/>
    <p:sldId id="358" r:id="rId62"/>
    <p:sldId id="336" r:id="rId63"/>
    <p:sldId id="345" r:id="rId64"/>
    <p:sldId id="835" r:id="rId65"/>
    <p:sldId id="839" r:id="rId66"/>
    <p:sldId id="779" r:id="rId67"/>
    <p:sldId id="295" r:id="rId68"/>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ADB444-FC30-9E7C-03DD-8A9796376279}" name="Tamara Stewart" initials="TS" userId="S::Tamara.Stewart@mshc.com::3abd1e96-dc17-444e-af7f-22a7fed958f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746"/>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5E4BB0-E24C-4492-B530-D978A2657C5E}" v="6" dt="2026-04-17T17:48:51.0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486" autoAdjust="0"/>
    <p:restoredTop sz="94660"/>
  </p:normalViewPr>
  <p:slideViewPr>
    <p:cSldViewPr snapToGrid="0">
      <p:cViewPr varScale="1">
        <p:scale>
          <a:sx n="111" d="100"/>
          <a:sy n="111" d="100"/>
        </p:scale>
        <p:origin x="11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image" Target="../media/image14.svg"/><Relationship Id="rId6" Type="http://schemas.openxmlformats.org/officeDocument/2006/relationships/image" Target="../media/image19.svg"/><Relationship Id="rId5" Type="http://schemas.openxmlformats.org/officeDocument/2006/relationships/image" Target="../media/image18.svg"/><Relationship Id="rId4" Type="http://schemas.openxmlformats.org/officeDocument/2006/relationships/image" Target="../media/image17.svg"/></Relationships>
</file>

<file path=ppt/diagrams/_rels/data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svg"/><Relationship Id="rId1" Type="http://schemas.openxmlformats.org/officeDocument/2006/relationships/image" Target="../media/image20.svg"/></Relationships>
</file>

<file path=ppt/diagrams/_rels/data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image" Target="../media/image18.svg"/><Relationship Id="rId5" Type="http://schemas.openxmlformats.org/officeDocument/2006/relationships/image" Target="../media/image26.sv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image" Target="../media/image14.svg"/><Relationship Id="rId6" Type="http://schemas.openxmlformats.org/officeDocument/2006/relationships/image" Target="../media/image19.svg"/><Relationship Id="rId5" Type="http://schemas.openxmlformats.org/officeDocument/2006/relationships/image" Target="../media/image18.sv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svg"/><Relationship Id="rId1"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image" Target="../media/image18.svg"/><Relationship Id="rId5" Type="http://schemas.openxmlformats.org/officeDocument/2006/relationships/image" Target="../media/image26.sv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A9BF74-9CDC-4D4E-AA7A-9AF4039DFBAA}"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9B3D8A6-16D5-44DA-BB99-D3DE9482D8F3}">
      <dgm:prSet custT="1"/>
      <dgm:spPr/>
      <dgm:t>
        <a:bodyPr/>
        <a:lstStyle/>
        <a:p>
          <a:pPr>
            <a:lnSpc>
              <a:spcPct val="100000"/>
            </a:lnSpc>
          </a:pPr>
          <a:r>
            <a:rPr lang="en-US" sz="1200" dirty="0"/>
            <a:t>Establish Goals</a:t>
          </a:r>
        </a:p>
      </dgm:t>
    </dgm:pt>
    <dgm:pt modelId="{3CD329D9-DF63-41C9-B149-E06CECBD4818}" type="parTrans" cxnId="{C9BA89C9-1414-4DCD-8726-4FB150B28857}">
      <dgm:prSet/>
      <dgm:spPr/>
      <dgm:t>
        <a:bodyPr/>
        <a:lstStyle/>
        <a:p>
          <a:endParaRPr lang="en-US" sz="1800"/>
        </a:p>
      </dgm:t>
    </dgm:pt>
    <dgm:pt modelId="{3F5AC54A-4CF7-4EC8-ABDD-F772E72235F8}" type="sibTrans" cxnId="{C9BA89C9-1414-4DCD-8726-4FB150B28857}">
      <dgm:prSet/>
      <dgm:spPr/>
      <dgm:t>
        <a:bodyPr/>
        <a:lstStyle/>
        <a:p>
          <a:endParaRPr lang="en-US" sz="1800"/>
        </a:p>
      </dgm:t>
    </dgm:pt>
    <dgm:pt modelId="{9794B491-1B41-4721-A1D0-61263CD8B718}">
      <dgm:prSet custT="1"/>
      <dgm:spPr/>
      <dgm:t>
        <a:bodyPr/>
        <a:lstStyle/>
        <a:p>
          <a:pPr>
            <a:lnSpc>
              <a:spcPct val="100000"/>
            </a:lnSpc>
          </a:pPr>
          <a:r>
            <a:rPr lang="en-US" sz="1200"/>
            <a:t>Gather Public Input</a:t>
          </a:r>
        </a:p>
      </dgm:t>
    </dgm:pt>
    <dgm:pt modelId="{612A0B2B-4F19-45BE-9FF9-D48BF993C087}" type="parTrans" cxnId="{3F7C51FF-8C35-4E65-A85F-173E6C641EB2}">
      <dgm:prSet/>
      <dgm:spPr/>
      <dgm:t>
        <a:bodyPr/>
        <a:lstStyle/>
        <a:p>
          <a:endParaRPr lang="en-US" sz="1800"/>
        </a:p>
      </dgm:t>
    </dgm:pt>
    <dgm:pt modelId="{D462F5EF-7E92-4EF8-BAF6-DBEDB71D96BA}" type="sibTrans" cxnId="{3F7C51FF-8C35-4E65-A85F-173E6C641EB2}">
      <dgm:prSet/>
      <dgm:spPr/>
      <dgm:t>
        <a:bodyPr/>
        <a:lstStyle/>
        <a:p>
          <a:endParaRPr lang="en-US" sz="1800"/>
        </a:p>
      </dgm:t>
    </dgm:pt>
    <dgm:pt modelId="{1B887F3B-8E2A-4795-8ACC-D4E6543FF88E}">
      <dgm:prSet custT="1"/>
      <dgm:spPr/>
      <dgm:t>
        <a:bodyPr/>
        <a:lstStyle/>
        <a:p>
          <a:pPr>
            <a:lnSpc>
              <a:spcPct val="100000"/>
            </a:lnSpc>
          </a:pPr>
          <a:r>
            <a:rPr lang="en-US" sz="1200"/>
            <a:t>Advisory Team Assessment </a:t>
          </a:r>
        </a:p>
      </dgm:t>
    </dgm:pt>
    <dgm:pt modelId="{B206E95D-2D40-4351-A268-CF5581A9C909}" type="parTrans" cxnId="{1CDC5551-D6BA-4239-BF1E-1071B98662D0}">
      <dgm:prSet/>
      <dgm:spPr/>
      <dgm:t>
        <a:bodyPr/>
        <a:lstStyle/>
        <a:p>
          <a:endParaRPr lang="en-US" sz="1800"/>
        </a:p>
      </dgm:t>
    </dgm:pt>
    <dgm:pt modelId="{CC4F8BB3-3187-44B7-A1F5-DA091233C863}" type="sibTrans" cxnId="{1CDC5551-D6BA-4239-BF1E-1071B98662D0}">
      <dgm:prSet/>
      <dgm:spPr/>
      <dgm:t>
        <a:bodyPr/>
        <a:lstStyle/>
        <a:p>
          <a:endParaRPr lang="en-US" sz="1800"/>
        </a:p>
      </dgm:t>
    </dgm:pt>
    <dgm:pt modelId="{ECDC691E-80F7-42DA-88A7-7A2F0882EF77}">
      <dgm:prSet custT="1"/>
      <dgm:spPr/>
      <dgm:t>
        <a:bodyPr/>
        <a:lstStyle/>
        <a:p>
          <a:pPr>
            <a:lnSpc>
              <a:spcPct val="100000"/>
            </a:lnSpc>
          </a:pPr>
          <a:r>
            <a:rPr lang="en-US" sz="1200" dirty="0"/>
            <a:t>Finalize Goals and Action Steps </a:t>
          </a:r>
        </a:p>
      </dgm:t>
    </dgm:pt>
    <dgm:pt modelId="{4AD10DC5-5244-43F6-9435-6A79B0283626}" type="parTrans" cxnId="{B186BF26-CB5C-40B8-AD87-A413E0DAC40C}">
      <dgm:prSet/>
      <dgm:spPr/>
      <dgm:t>
        <a:bodyPr/>
        <a:lstStyle/>
        <a:p>
          <a:endParaRPr lang="en-US" sz="1800"/>
        </a:p>
      </dgm:t>
    </dgm:pt>
    <dgm:pt modelId="{8D09A85E-944A-4A0B-8DC5-9555BCF3D162}" type="sibTrans" cxnId="{B186BF26-CB5C-40B8-AD87-A413E0DAC40C}">
      <dgm:prSet/>
      <dgm:spPr/>
      <dgm:t>
        <a:bodyPr/>
        <a:lstStyle/>
        <a:p>
          <a:endParaRPr lang="en-US" sz="1800"/>
        </a:p>
      </dgm:t>
    </dgm:pt>
    <dgm:pt modelId="{CB4AEAFD-5A93-4EFB-AB57-060E273AC392}">
      <dgm:prSet custT="1"/>
      <dgm:spPr/>
      <dgm:t>
        <a:bodyPr/>
        <a:lstStyle/>
        <a:p>
          <a:pPr>
            <a:lnSpc>
              <a:spcPct val="100000"/>
            </a:lnSpc>
          </a:pPr>
          <a:r>
            <a:rPr lang="en-US" sz="1200" dirty="0"/>
            <a:t>Publish the Consolidated Plan </a:t>
          </a:r>
        </a:p>
      </dgm:t>
    </dgm:pt>
    <dgm:pt modelId="{056285B1-DF6A-4233-863F-3EE45E51B44D}" type="parTrans" cxnId="{2ADC3211-68D5-409E-8F48-4D899E0E017D}">
      <dgm:prSet/>
      <dgm:spPr/>
      <dgm:t>
        <a:bodyPr/>
        <a:lstStyle/>
        <a:p>
          <a:endParaRPr lang="en-US" sz="1800"/>
        </a:p>
      </dgm:t>
    </dgm:pt>
    <dgm:pt modelId="{62C4E3ED-293D-4BE4-9E3E-146824E8BAC6}" type="sibTrans" cxnId="{2ADC3211-68D5-409E-8F48-4D899E0E017D}">
      <dgm:prSet/>
      <dgm:spPr/>
      <dgm:t>
        <a:bodyPr/>
        <a:lstStyle/>
        <a:p>
          <a:endParaRPr lang="en-US" sz="1800"/>
        </a:p>
      </dgm:t>
    </dgm:pt>
    <dgm:pt modelId="{3DC6D31D-6CFC-418A-8D69-44D7CED9117F}">
      <dgm:prSet custT="1"/>
      <dgm:spPr/>
      <dgm:t>
        <a:bodyPr/>
        <a:lstStyle/>
        <a:p>
          <a:pPr>
            <a:lnSpc>
              <a:spcPct val="100000"/>
            </a:lnSpc>
          </a:pPr>
          <a:r>
            <a:rPr lang="en-US" sz="1200" dirty="0"/>
            <a:t>Board Approval &amp; Submission to HUD </a:t>
          </a:r>
        </a:p>
      </dgm:t>
    </dgm:pt>
    <dgm:pt modelId="{F5BCD70B-C5BB-428E-8307-30E6054CE3E5}" type="parTrans" cxnId="{A64F56AE-461B-45F2-8AC7-EC5BF6305F6C}">
      <dgm:prSet/>
      <dgm:spPr/>
      <dgm:t>
        <a:bodyPr/>
        <a:lstStyle/>
        <a:p>
          <a:endParaRPr lang="en-US" sz="1800"/>
        </a:p>
      </dgm:t>
    </dgm:pt>
    <dgm:pt modelId="{F763F224-8257-48F6-B805-F850B197934C}" type="sibTrans" cxnId="{A64F56AE-461B-45F2-8AC7-EC5BF6305F6C}">
      <dgm:prSet/>
      <dgm:spPr/>
      <dgm:t>
        <a:bodyPr/>
        <a:lstStyle/>
        <a:p>
          <a:endParaRPr lang="en-US" sz="1800"/>
        </a:p>
      </dgm:t>
    </dgm:pt>
    <dgm:pt modelId="{C00A8EFF-6E71-40FF-94A6-81BDDC6D3EA3}" type="pres">
      <dgm:prSet presAssocID="{56A9BF74-9CDC-4D4E-AA7A-9AF4039DFBAA}" presName="root" presStyleCnt="0">
        <dgm:presLayoutVars>
          <dgm:dir/>
          <dgm:resizeHandles val="exact"/>
        </dgm:presLayoutVars>
      </dgm:prSet>
      <dgm:spPr/>
    </dgm:pt>
    <dgm:pt modelId="{3E8D08E0-C1C0-4F38-A1C8-5440089D55B3}" type="pres">
      <dgm:prSet presAssocID="{D9B3D8A6-16D5-44DA-BB99-D3DE9482D8F3}" presName="compNode" presStyleCnt="0"/>
      <dgm:spPr/>
    </dgm:pt>
    <dgm:pt modelId="{68A050B1-E345-405F-BCD8-1DE25B6353F6}" type="pres">
      <dgm:prSet presAssocID="{D9B3D8A6-16D5-44DA-BB99-D3DE9482D8F3}" presName="iconRect" presStyleLbl="node1" presStyleIdx="0"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Bullseye"/>
        </a:ext>
      </dgm:extLst>
    </dgm:pt>
    <dgm:pt modelId="{35F3E0B9-EB8D-48B3-8B49-EFD2AE381961}" type="pres">
      <dgm:prSet presAssocID="{D9B3D8A6-16D5-44DA-BB99-D3DE9482D8F3}" presName="spaceRect" presStyleCnt="0"/>
      <dgm:spPr/>
    </dgm:pt>
    <dgm:pt modelId="{5C7F6EF0-4115-497F-BF6B-40F3D86F7A88}" type="pres">
      <dgm:prSet presAssocID="{D9B3D8A6-16D5-44DA-BB99-D3DE9482D8F3}" presName="textRect" presStyleLbl="revTx" presStyleIdx="0" presStyleCnt="6">
        <dgm:presLayoutVars>
          <dgm:chMax val="1"/>
          <dgm:chPref val="1"/>
        </dgm:presLayoutVars>
      </dgm:prSet>
      <dgm:spPr/>
    </dgm:pt>
    <dgm:pt modelId="{071A8298-0CEA-49BA-A342-7042CBBC89C7}" type="pres">
      <dgm:prSet presAssocID="{3F5AC54A-4CF7-4EC8-ABDD-F772E72235F8}" presName="sibTrans" presStyleCnt="0"/>
      <dgm:spPr/>
    </dgm:pt>
    <dgm:pt modelId="{0DA4007F-C307-42C6-B4CF-3C9BC40E147B}" type="pres">
      <dgm:prSet presAssocID="{9794B491-1B41-4721-A1D0-61263CD8B718}" presName="compNode" presStyleCnt="0"/>
      <dgm:spPr/>
    </dgm:pt>
    <dgm:pt modelId="{A971EC76-9515-4F4D-9CD6-242A9E8FB01D}" type="pres">
      <dgm:prSet presAssocID="{9794B491-1B41-4721-A1D0-61263CD8B718}" presName="iconRect" presStyleLbl="node1" presStyleIdx="1"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4A01F762-6FCA-4B88-884D-A308C9141FAF}" type="pres">
      <dgm:prSet presAssocID="{9794B491-1B41-4721-A1D0-61263CD8B718}" presName="spaceRect" presStyleCnt="0"/>
      <dgm:spPr/>
    </dgm:pt>
    <dgm:pt modelId="{3AD79EA3-062A-4386-B47F-D4A452F7C7C3}" type="pres">
      <dgm:prSet presAssocID="{9794B491-1B41-4721-A1D0-61263CD8B718}" presName="textRect" presStyleLbl="revTx" presStyleIdx="1" presStyleCnt="6">
        <dgm:presLayoutVars>
          <dgm:chMax val="1"/>
          <dgm:chPref val="1"/>
        </dgm:presLayoutVars>
      </dgm:prSet>
      <dgm:spPr/>
    </dgm:pt>
    <dgm:pt modelId="{E0062144-E901-4979-B07E-9547B86BD1CC}" type="pres">
      <dgm:prSet presAssocID="{D462F5EF-7E92-4EF8-BAF6-DBEDB71D96BA}" presName="sibTrans" presStyleCnt="0"/>
      <dgm:spPr/>
    </dgm:pt>
    <dgm:pt modelId="{84D92006-229E-478A-8321-7D1A18744480}" type="pres">
      <dgm:prSet presAssocID="{1B887F3B-8E2A-4795-8ACC-D4E6543FF88E}" presName="compNode" presStyleCnt="0"/>
      <dgm:spPr/>
    </dgm:pt>
    <dgm:pt modelId="{C6CE291B-E65B-4BCD-9BB1-1E8F4896C526}" type="pres">
      <dgm:prSet presAssocID="{1B887F3B-8E2A-4795-8ACC-D4E6543FF88E}" presName="iconRect" presStyleLbl="node1" presStyleIdx="2"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User"/>
        </a:ext>
      </dgm:extLst>
    </dgm:pt>
    <dgm:pt modelId="{4E74B372-5035-4691-8486-B59AB5E60A23}" type="pres">
      <dgm:prSet presAssocID="{1B887F3B-8E2A-4795-8ACC-D4E6543FF88E}" presName="spaceRect" presStyleCnt="0"/>
      <dgm:spPr/>
    </dgm:pt>
    <dgm:pt modelId="{C255251C-F401-4E36-894F-2BAA5BDF7668}" type="pres">
      <dgm:prSet presAssocID="{1B887F3B-8E2A-4795-8ACC-D4E6543FF88E}" presName="textRect" presStyleLbl="revTx" presStyleIdx="2" presStyleCnt="6">
        <dgm:presLayoutVars>
          <dgm:chMax val="1"/>
          <dgm:chPref val="1"/>
        </dgm:presLayoutVars>
      </dgm:prSet>
      <dgm:spPr/>
    </dgm:pt>
    <dgm:pt modelId="{60E1A3CA-6710-4B47-8F85-8735BD9FEF1C}" type="pres">
      <dgm:prSet presAssocID="{CC4F8BB3-3187-44B7-A1F5-DA091233C863}" presName="sibTrans" presStyleCnt="0"/>
      <dgm:spPr/>
    </dgm:pt>
    <dgm:pt modelId="{66F023DF-CE72-4921-B81F-F4AACB9AA74D}" type="pres">
      <dgm:prSet presAssocID="{ECDC691E-80F7-42DA-88A7-7A2F0882EF77}" presName="compNode" presStyleCnt="0"/>
      <dgm:spPr/>
    </dgm:pt>
    <dgm:pt modelId="{E0594022-E3F5-4219-BCAE-33B1EF201D71}" type="pres">
      <dgm:prSet presAssocID="{ECDC691E-80F7-42DA-88A7-7A2F0882EF77}" presName="iconRect" presStyleLbl="node1" presStyleIdx="3"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06FD5003-9F56-4683-91B8-FF5D655D2C98}" type="pres">
      <dgm:prSet presAssocID="{ECDC691E-80F7-42DA-88A7-7A2F0882EF77}" presName="spaceRect" presStyleCnt="0"/>
      <dgm:spPr/>
    </dgm:pt>
    <dgm:pt modelId="{8689A1F6-0A35-45F5-A18F-233235F5F794}" type="pres">
      <dgm:prSet presAssocID="{ECDC691E-80F7-42DA-88A7-7A2F0882EF77}" presName="textRect" presStyleLbl="revTx" presStyleIdx="3" presStyleCnt="6">
        <dgm:presLayoutVars>
          <dgm:chMax val="1"/>
          <dgm:chPref val="1"/>
        </dgm:presLayoutVars>
      </dgm:prSet>
      <dgm:spPr/>
    </dgm:pt>
    <dgm:pt modelId="{9021AA48-9756-41E3-9DC8-011EBF2E252B}" type="pres">
      <dgm:prSet presAssocID="{8D09A85E-944A-4A0B-8DC5-9555BCF3D162}" presName="sibTrans" presStyleCnt="0"/>
      <dgm:spPr/>
    </dgm:pt>
    <dgm:pt modelId="{B99D3850-7BA4-40ED-A4B1-D54BD5FC6EC4}" type="pres">
      <dgm:prSet presAssocID="{CB4AEAFD-5A93-4EFB-AB57-060E273AC392}" presName="compNode" presStyleCnt="0"/>
      <dgm:spPr/>
    </dgm:pt>
    <dgm:pt modelId="{B043972F-495C-4E54-A983-96830A2B7EDB}" type="pres">
      <dgm:prSet presAssocID="{CB4AEAFD-5A93-4EFB-AB57-060E273AC392}" presName="iconRect" presStyleLbl="node1" presStyleIdx="4"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Document"/>
        </a:ext>
      </dgm:extLst>
    </dgm:pt>
    <dgm:pt modelId="{2D6C4984-D393-4914-BD36-A356AC672D3C}" type="pres">
      <dgm:prSet presAssocID="{CB4AEAFD-5A93-4EFB-AB57-060E273AC392}" presName="spaceRect" presStyleCnt="0"/>
      <dgm:spPr/>
    </dgm:pt>
    <dgm:pt modelId="{B61110AE-9493-43E2-93EF-B9EA10A31A69}" type="pres">
      <dgm:prSet presAssocID="{CB4AEAFD-5A93-4EFB-AB57-060E273AC392}" presName="textRect" presStyleLbl="revTx" presStyleIdx="4" presStyleCnt="6">
        <dgm:presLayoutVars>
          <dgm:chMax val="1"/>
          <dgm:chPref val="1"/>
        </dgm:presLayoutVars>
      </dgm:prSet>
      <dgm:spPr/>
    </dgm:pt>
    <dgm:pt modelId="{A405DE03-85D6-4F0C-A3A9-3913CB3D8FCE}" type="pres">
      <dgm:prSet presAssocID="{62C4E3ED-293D-4BE4-9E3E-146824E8BAC6}" presName="sibTrans" presStyleCnt="0"/>
      <dgm:spPr/>
    </dgm:pt>
    <dgm:pt modelId="{37D357D1-8C10-4A6E-90DF-73580B848DCF}" type="pres">
      <dgm:prSet presAssocID="{3DC6D31D-6CFC-418A-8D69-44D7CED9117F}" presName="compNode" presStyleCnt="0"/>
      <dgm:spPr/>
    </dgm:pt>
    <dgm:pt modelId="{55C858BB-FF1D-4D0B-A915-0ED4C0BC3C3F}" type="pres">
      <dgm:prSet presAssocID="{3DC6D31D-6CFC-418A-8D69-44D7CED9117F}" presName="iconRect" presStyleLbl="node1" presStyleIdx="5" presStyleCnt="6"/>
      <dgm:spPr>
        <a:blipFill>
          <a:blip xmlns:r="http://schemas.openxmlformats.org/officeDocument/2006/relationships">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rogrammer male with solid fill"/>
        </a:ext>
      </dgm:extLst>
    </dgm:pt>
    <dgm:pt modelId="{42CCEF11-2CDA-4F52-9E0B-45F5BBB63625}" type="pres">
      <dgm:prSet presAssocID="{3DC6D31D-6CFC-418A-8D69-44D7CED9117F}" presName="spaceRect" presStyleCnt="0"/>
      <dgm:spPr/>
    </dgm:pt>
    <dgm:pt modelId="{EAF375AE-2805-4535-A44E-F9348D7DFF70}" type="pres">
      <dgm:prSet presAssocID="{3DC6D31D-6CFC-418A-8D69-44D7CED9117F}" presName="textRect" presStyleLbl="revTx" presStyleIdx="5" presStyleCnt="6">
        <dgm:presLayoutVars>
          <dgm:chMax val="1"/>
          <dgm:chPref val="1"/>
        </dgm:presLayoutVars>
      </dgm:prSet>
      <dgm:spPr/>
    </dgm:pt>
  </dgm:ptLst>
  <dgm:cxnLst>
    <dgm:cxn modelId="{2ADC3211-68D5-409E-8F48-4D899E0E017D}" srcId="{56A9BF74-9CDC-4D4E-AA7A-9AF4039DFBAA}" destId="{CB4AEAFD-5A93-4EFB-AB57-060E273AC392}" srcOrd="4" destOrd="0" parTransId="{056285B1-DF6A-4233-863F-3EE45E51B44D}" sibTransId="{62C4E3ED-293D-4BE4-9E3E-146824E8BAC6}"/>
    <dgm:cxn modelId="{F598DA11-6A9A-475F-8378-6B3A41C3007A}" type="presOf" srcId="{D9B3D8A6-16D5-44DA-BB99-D3DE9482D8F3}" destId="{5C7F6EF0-4115-497F-BF6B-40F3D86F7A88}" srcOrd="0" destOrd="0" presId="urn:microsoft.com/office/officeart/2018/2/layout/IconLabelList"/>
    <dgm:cxn modelId="{B186BF26-CB5C-40B8-AD87-A413E0DAC40C}" srcId="{56A9BF74-9CDC-4D4E-AA7A-9AF4039DFBAA}" destId="{ECDC691E-80F7-42DA-88A7-7A2F0882EF77}" srcOrd="3" destOrd="0" parTransId="{4AD10DC5-5244-43F6-9435-6A79B0283626}" sibTransId="{8D09A85E-944A-4A0B-8DC5-9555BCF3D162}"/>
    <dgm:cxn modelId="{DF30662F-1715-40A2-93EF-16E7CB496DB0}" type="presOf" srcId="{56A9BF74-9CDC-4D4E-AA7A-9AF4039DFBAA}" destId="{C00A8EFF-6E71-40FF-94A6-81BDDC6D3EA3}" srcOrd="0" destOrd="0" presId="urn:microsoft.com/office/officeart/2018/2/layout/IconLabelList"/>
    <dgm:cxn modelId="{1CDC5551-D6BA-4239-BF1E-1071B98662D0}" srcId="{56A9BF74-9CDC-4D4E-AA7A-9AF4039DFBAA}" destId="{1B887F3B-8E2A-4795-8ACC-D4E6543FF88E}" srcOrd="2" destOrd="0" parTransId="{B206E95D-2D40-4351-A268-CF5581A9C909}" sibTransId="{CC4F8BB3-3187-44B7-A1F5-DA091233C863}"/>
    <dgm:cxn modelId="{F56DF771-4072-44D6-9914-6124210CC828}" type="presOf" srcId="{1B887F3B-8E2A-4795-8ACC-D4E6543FF88E}" destId="{C255251C-F401-4E36-894F-2BAA5BDF7668}" srcOrd="0" destOrd="0" presId="urn:microsoft.com/office/officeart/2018/2/layout/IconLabelList"/>
    <dgm:cxn modelId="{56092E96-D2C6-468C-A971-D79C59DFB6BC}" type="presOf" srcId="{3DC6D31D-6CFC-418A-8D69-44D7CED9117F}" destId="{EAF375AE-2805-4535-A44E-F9348D7DFF70}" srcOrd="0" destOrd="0" presId="urn:microsoft.com/office/officeart/2018/2/layout/IconLabelList"/>
    <dgm:cxn modelId="{3F3435A5-825E-458B-B860-4B65FC5C72EC}" type="presOf" srcId="{9794B491-1B41-4721-A1D0-61263CD8B718}" destId="{3AD79EA3-062A-4386-B47F-D4A452F7C7C3}" srcOrd="0" destOrd="0" presId="urn:microsoft.com/office/officeart/2018/2/layout/IconLabelList"/>
    <dgm:cxn modelId="{A64F56AE-461B-45F2-8AC7-EC5BF6305F6C}" srcId="{56A9BF74-9CDC-4D4E-AA7A-9AF4039DFBAA}" destId="{3DC6D31D-6CFC-418A-8D69-44D7CED9117F}" srcOrd="5" destOrd="0" parTransId="{F5BCD70B-C5BB-428E-8307-30E6054CE3E5}" sibTransId="{F763F224-8257-48F6-B805-F850B197934C}"/>
    <dgm:cxn modelId="{ABECD0BD-ADC0-4328-8FDA-EC7E653A1677}" type="presOf" srcId="{ECDC691E-80F7-42DA-88A7-7A2F0882EF77}" destId="{8689A1F6-0A35-45F5-A18F-233235F5F794}" srcOrd="0" destOrd="0" presId="urn:microsoft.com/office/officeart/2018/2/layout/IconLabelList"/>
    <dgm:cxn modelId="{89B0F9BD-9111-4D80-9F5D-224CD253DCED}" type="presOf" srcId="{CB4AEAFD-5A93-4EFB-AB57-060E273AC392}" destId="{B61110AE-9493-43E2-93EF-B9EA10A31A69}" srcOrd="0" destOrd="0" presId="urn:microsoft.com/office/officeart/2018/2/layout/IconLabelList"/>
    <dgm:cxn modelId="{C9BA89C9-1414-4DCD-8726-4FB150B28857}" srcId="{56A9BF74-9CDC-4D4E-AA7A-9AF4039DFBAA}" destId="{D9B3D8A6-16D5-44DA-BB99-D3DE9482D8F3}" srcOrd="0" destOrd="0" parTransId="{3CD329D9-DF63-41C9-B149-E06CECBD4818}" sibTransId="{3F5AC54A-4CF7-4EC8-ABDD-F772E72235F8}"/>
    <dgm:cxn modelId="{3F7C51FF-8C35-4E65-A85F-173E6C641EB2}" srcId="{56A9BF74-9CDC-4D4E-AA7A-9AF4039DFBAA}" destId="{9794B491-1B41-4721-A1D0-61263CD8B718}" srcOrd="1" destOrd="0" parTransId="{612A0B2B-4F19-45BE-9FF9-D48BF993C087}" sibTransId="{D462F5EF-7E92-4EF8-BAF6-DBEDB71D96BA}"/>
    <dgm:cxn modelId="{68283E31-A758-46DF-8D94-00B25FE30C63}" type="presParOf" srcId="{C00A8EFF-6E71-40FF-94A6-81BDDC6D3EA3}" destId="{3E8D08E0-C1C0-4F38-A1C8-5440089D55B3}" srcOrd="0" destOrd="0" presId="urn:microsoft.com/office/officeart/2018/2/layout/IconLabelList"/>
    <dgm:cxn modelId="{3BD47888-4745-4947-AF2C-6780091B28AE}" type="presParOf" srcId="{3E8D08E0-C1C0-4F38-A1C8-5440089D55B3}" destId="{68A050B1-E345-405F-BCD8-1DE25B6353F6}" srcOrd="0" destOrd="0" presId="urn:microsoft.com/office/officeart/2018/2/layout/IconLabelList"/>
    <dgm:cxn modelId="{9B03AAD1-A824-4372-BD7D-6DE8731D1F21}" type="presParOf" srcId="{3E8D08E0-C1C0-4F38-A1C8-5440089D55B3}" destId="{35F3E0B9-EB8D-48B3-8B49-EFD2AE381961}" srcOrd="1" destOrd="0" presId="urn:microsoft.com/office/officeart/2018/2/layout/IconLabelList"/>
    <dgm:cxn modelId="{FAA2C985-F091-408E-806E-0D6D17ABF75A}" type="presParOf" srcId="{3E8D08E0-C1C0-4F38-A1C8-5440089D55B3}" destId="{5C7F6EF0-4115-497F-BF6B-40F3D86F7A88}" srcOrd="2" destOrd="0" presId="urn:microsoft.com/office/officeart/2018/2/layout/IconLabelList"/>
    <dgm:cxn modelId="{DC555F6B-BB71-4ACC-8271-6F5D8B236918}" type="presParOf" srcId="{C00A8EFF-6E71-40FF-94A6-81BDDC6D3EA3}" destId="{071A8298-0CEA-49BA-A342-7042CBBC89C7}" srcOrd="1" destOrd="0" presId="urn:microsoft.com/office/officeart/2018/2/layout/IconLabelList"/>
    <dgm:cxn modelId="{009836AC-D710-4FA5-9C6B-3BF2F6B99CA1}" type="presParOf" srcId="{C00A8EFF-6E71-40FF-94A6-81BDDC6D3EA3}" destId="{0DA4007F-C307-42C6-B4CF-3C9BC40E147B}" srcOrd="2" destOrd="0" presId="urn:microsoft.com/office/officeart/2018/2/layout/IconLabelList"/>
    <dgm:cxn modelId="{7157B931-16F2-41DB-A05D-173E7AE4D698}" type="presParOf" srcId="{0DA4007F-C307-42C6-B4CF-3C9BC40E147B}" destId="{A971EC76-9515-4F4D-9CD6-242A9E8FB01D}" srcOrd="0" destOrd="0" presId="urn:microsoft.com/office/officeart/2018/2/layout/IconLabelList"/>
    <dgm:cxn modelId="{3C7A5B78-F933-48FE-8A9C-DC757F94E60D}" type="presParOf" srcId="{0DA4007F-C307-42C6-B4CF-3C9BC40E147B}" destId="{4A01F762-6FCA-4B88-884D-A308C9141FAF}" srcOrd="1" destOrd="0" presId="urn:microsoft.com/office/officeart/2018/2/layout/IconLabelList"/>
    <dgm:cxn modelId="{3467EB21-873C-47CB-98CB-CB8492DE9FAB}" type="presParOf" srcId="{0DA4007F-C307-42C6-B4CF-3C9BC40E147B}" destId="{3AD79EA3-062A-4386-B47F-D4A452F7C7C3}" srcOrd="2" destOrd="0" presId="urn:microsoft.com/office/officeart/2018/2/layout/IconLabelList"/>
    <dgm:cxn modelId="{1C5F67EF-05EF-4EF8-ADFC-2314751E929D}" type="presParOf" srcId="{C00A8EFF-6E71-40FF-94A6-81BDDC6D3EA3}" destId="{E0062144-E901-4979-B07E-9547B86BD1CC}" srcOrd="3" destOrd="0" presId="urn:microsoft.com/office/officeart/2018/2/layout/IconLabelList"/>
    <dgm:cxn modelId="{5325D559-2885-40C0-A597-72824D62343F}" type="presParOf" srcId="{C00A8EFF-6E71-40FF-94A6-81BDDC6D3EA3}" destId="{84D92006-229E-478A-8321-7D1A18744480}" srcOrd="4" destOrd="0" presId="urn:microsoft.com/office/officeart/2018/2/layout/IconLabelList"/>
    <dgm:cxn modelId="{BD2B4E58-3AC5-4F4B-A589-B2C47FC314AB}" type="presParOf" srcId="{84D92006-229E-478A-8321-7D1A18744480}" destId="{C6CE291B-E65B-4BCD-9BB1-1E8F4896C526}" srcOrd="0" destOrd="0" presId="urn:microsoft.com/office/officeart/2018/2/layout/IconLabelList"/>
    <dgm:cxn modelId="{14AF4458-85C2-4F2D-B485-B68A150E00E8}" type="presParOf" srcId="{84D92006-229E-478A-8321-7D1A18744480}" destId="{4E74B372-5035-4691-8486-B59AB5E60A23}" srcOrd="1" destOrd="0" presId="urn:microsoft.com/office/officeart/2018/2/layout/IconLabelList"/>
    <dgm:cxn modelId="{90FC3C5C-6853-403F-A808-B2676253BD75}" type="presParOf" srcId="{84D92006-229E-478A-8321-7D1A18744480}" destId="{C255251C-F401-4E36-894F-2BAA5BDF7668}" srcOrd="2" destOrd="0" presId="urn:microsoft.com/office/officeart/2018/2/layout/IconLabelList"/>
    <dgm:cxn modelId="{B0866573-C394-48FF-8945-CE629919B084}" type="presParOf" srcId="{C00A8EFF-6E71-40FF-94A6-81BDDC6D3EA3}" destId="{60E1A3CA-6710-4B47-8F85-8735BD9FEF1C}" srcOrd="5" destOrd="0" presId="urn:microsoft.com/office/officeart/2018/2/layout/IconLabelList"/>
    <dgm:cxn modelId="{4DD35AB9-955A-44DF-A346-59053B622419}" type="presParOf" srcId="{C00A8EFF-6E71-40FF-94A6-81BDDC6D3EA3}" destId="{66F023DF-CE72-4921-B81F-F4AACB9AA74D}" srcOrd="6" destOrd="0" presId="urn:microsoft.com/office/officeart/2018/2/layout/IconLabelList"/>
    <dgm:cxn modelId="{F5C7E64F-1B06-45C4-A328-7B79919E1C5E}" type="presParOf" srcId="{66F023DF-CE72-4921-B81F-F4AACB9AA74D}" destId="{E0594022-E3F5-4219-BCAE-33B1EF201D71}" srcOrd="0" destOrd="0" presId="urn:microsoft.com/office/officeart/2018/2/layout/IconLabelList"/>
    <dgm:cxn modelId="{4E59DDB7-F9F2-40DA-94E6-F28D9E5AEE1E}" type="presParOf" srcId="{66F023DF-CE72-4921-B81F-F4AACB9AA74D}" destId="{06FD5003-9F56-4683-91B8-FF5D655D2C98}" srcOrd="1" destOrd="0" presId="urn:microsoft.com/office/officeart/2018/2/layout/IconLabelList"/>
    <dgm:cxn modelId="{F81099CE-D753-493B-B017-A271929DDA22}" type="presParOf" srcId="{66F023DF-CE72-4921-B81F-F4AACB9AA74D}" destId="{8689A1F6-0A35-45F5-A18F-233235F5F794}" srcOrd="2" destOrd="0" presId="urn:microsoft.com/office/officeart/2018/2/layout/IconLabelList"/>
    <dgm:cxn modelId="{DAE876E2-C4B4-4498-B48B-6263D79515C2}" type="presParOf" srcId="{C00A8EFF-6E71-40FF-94A6-81BDDC6D3EA3}" destId="{9021AA48-9756-41E3-9DC8-011EBF2E252B}" srcOrd="7" destOrd="0" presId="urn:microsoft.com/office/officeart/2018/2/layout/IconLabelList"/>
    <dgm:cxn modelId="{587DCB38-1487-431A-BC54-236B4697DC3B}" type="presParOf" srcId="{C00A8EFF-6E71-40FF-94A6-81BDDC6D3EA3}" destId="{B99D3850-7BA4-40ED-A4B1-D54BD5FC6EC4}" srcOrd="8" destOrd="0" presId="urn:microsoft.com/office/officeart/2018/2/layout/IconLabelList"/>
    <dgm:cxn modelId="{DB34F384-053E-424F-90A7-C7CA2ED38888}" type="presParOf" srcId="{B99D3850-7BA4-40ED-A4B1-D54BD5FC6EC4}" destId="{B043972F-495C-4E54-A983-96830A2B7EDB}" srcOrd="0" destOrd="0" presId="urn:microsoft.com/office/officeart/2018/2/layout/IconLabelList"/>
    <dgm:cxn modelId="{C9F7FFB5-55B3-4B6A-A2A8-83238275C4A1}" type="presParOf" srcId="{B99D3850-7BA4-40ED-A4B1-D54BD5FC6EC4}" destId="{2D6C4984-D393-4914-BD36-A356AC672D3C}" srcOrd="1" destOrd="0" presId="urn:microsoft.com/office/officeart/2018/2/layout/IconLabelList"/>
    <dgm:cxn modelId="{E77BDB2F-10CF-4048-8024-E9291A55C270}" type="presParOf" srcId="{B99D3850-7BA4-40ED-A4B1-D54BD5FC6EC4}" destId="{B61110AE-9493-43E2-93EF-B9EA10A31A69}" srcOrd="2" destOrd="0" presId="urn:microsoft.com/office/officeart/2018/2/layout/IconLabelList"/>
    <dgm:cxn modelId="{B8C1588B-37CB-4C43-BE89-C5E3C205483F}" type="presParOf" srcId="{C00A8EFF-6E71-40FF-94A6-81BDDC6D3EA3}" destId="{A405DE03-85D6-4F0C-A3A9-3913CB3D8FCE}" srcOrd="9" destOrd="0" presId="urn:microsoft.com/office/officeart/2018/2/layout/IconLabelList"/>
    <dgm:cxn modelId="{41BC75E9-83EE-42C6-B97C-7E404F19C56B}" type="presParOf" srcId="{C00A8EFF-6E71-40FF-94A6-81BDDC6D3EA3}" destId="{37D357D1-8C10-4A6E-90DF-73580B848DCF}" srcOrd="10" destOrd="0" presId="urn:microsoft.com/office/officeart/2018/2/layout/IconLabelList"/>
    <dgm:cxn modelId="{B511925C-AE83-4B55-9E93-7A2F13446762}" type="presParOf" srcId="{37D357D1-8C10-4A6E-90DF-73580B848DCF}" destId="{55C858BB-FF1D-4D0B-A915-0ED4C0BC3C3F}" srcOrd="0" destOrd="0" presId="urn:microsoft.com/office/officeart/2018/2/layout/IconLabelList"/>
    <dgm:cxn modelId="{400FD9B3-D2F1-4A99-8EA2-FA21E339D1F6}" type="presParOf" srcId="{37D357D1-8C10-4A6E-90DF-73580B848DCF}" destId="{42CCEF11-2CDA-4F52-9E0B-45F5BBB63625}" srcOrd="1" destOrd="0" presId="urn:microsoft.com/office/officeart/2018/2/layout/IconLabelList"/>
    <dgm:cxn modelId="{806A1259-FE47-4B23-8BA1-F9EF00F29019}" type="presParOf" srcId="{37D357D1-8C10-4A6E-90DF-73580B848DCF}" destId="{EAF375AE-2805-4535-A44E-F9348D7DFF7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B48531-4CEF-4EF6-8F64-A62A347B123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D12DA2A-E1AF-48DC-9249-4FFDC5B0F405}">
      <dgm:prSet/>
      <dgm:spPr/>
      <dgm:t>
        <a:bodyPr/>
        <a:lstStyle/>
        <a:p>
          <a:r>
            <a:rPr lang="en-US" b="0" i="0" baseline="0"/>
            <a:t>Required under federal law for HUD-funded programs.</a:t>
          </a:r>
          <a:endParaRPr lang="en-US"/>
        </a:p>
      </dgm:t>
    </dgm:pt>
    <dgm:pt modelId="{F3270D85-1C5B-42A5-85FE-9DE078255B02}" type="parTrans" cxnId="{66F36D67-2802-456C-86A5-BAC61E54142C}">
      <dgm:prSet/>
      <dgm:spPr/>
      <dgm:t>
        <a:bodyPr/>
        <a:lstStyle/>
        <a:p>
          <a:endParaRPr lang="en-US"/>
        </a:p>
      </dgm:t>
    </dgm:pt>
    <dgm:pt modelId="{0A853A36-5FE2-43DA-B1EC-403F7339F986}" type="sibTrans" cxnId="{66F36D67-2802-456C-86A5-BAC61E54142C}">
      <dgm:prSet/>
      <dgm:spPr/>
      <dgm:t>
        <a:bodyPr/>
        <a:lstStyle/>
        <a:p>
          <a:endParaRPr lang="en-US"/>
        </a:p>
      </dgm:t>
    </dgm:pt>
    <dgm:pt modelId="{FF525263-40AC-4726-B824-D7A59A9FB98E}">
      <dgm:prSet/>
      <dgm:spPr/>
      <dgm:t>
        <a:bodyPr/>
        <a:lstStyle/>
        <a:p>
          <a:r>
            <a:rPr lang="en-US" b="0" i="0" baseline="0"/>
            <a:t>Encourages citizen involvement in planning and evaluating federally funded housing and community development activities.</a:t>
          </a:r>
          <a:endParaRPr lang="en-US"/>
        </a:p>
      </dgm:t>
    </dgm:pt>
    <dgm:pt modelId="{9281DD7B-05C0-4D2E-B76E-B492E3ACD8E8}" type="parTrans" cxnId="{53E45067-1DBE-48BA-99FE-18493B0EB0D5}">
      <dgm:prSet/>
      <dgm:spPr/>
      <dgm:t>
        <a:bodyPr/>
        <a:lstStyle/>
        <a:p>
          <a:endParaRPr lang="en-US"/>
        </a:p>
      </dgm:t>
    </dgm:pt>
    <dgm:pt modelId="{B0546062-2339-4673-BAC8-380258F4FC93}" type="sibTrans" cxnId="{53E45067-1DBE-48BA-99FE-18493B0EB0D5}">
      <dgm:prSet/>
      <dgm:spPr/>
      <dgm:t>
        <a:bodyPr/>
        <a:lstStyle/>
        <a:p>
          <a:endParaRPr lang="en-US"/>
        </a:p>
      </dgm:t>
    </dgm:pt>
    <dgm:pt modelId="{7999A0FA-1608-4B56-BB1E-5C5BC5FA09DD}">
      <dgm:prSet/>
      <dgm:spPr/>
      <dgm:t>
        <a:bodyPr/>
        <a:lstStyle/>
        <a:p>
          <a:r>
            <a:rPr lang="en-US" b="0" i="0" baseline="0"/>
            <a:t>Applies to programs: </a:t>
          </a:r>
          <a:r>
            <a:rPr lang="en-US" b="1" i="0" baseline="0"/>
            <a:t>CDBG, HOME, HTF, HOPWA, ESG</a:t>
          </a:r>
          <a:r>
            <a:rPr lang="en-US" b="0" i="0" baseline="0"/>
            <a:t>.</a:t>
          </a:r>
          <a:endParaRPr lang="en-US"/>
        </a:p>
      </dgm:t>
    </dgm:pt>
    <dgm:pt modelId="{F9EA05E1-73F3-42AF-AC2B-0872EFCFC5F0}" type="parTrans" cxnId="{F858270A-A460-498B-ADD8-C06204D9B6D6}">
      <dgm:prSet/>
      <dgm:spPr/>
      <dgm:t>
        <a:bodyPr/>
        <a:lstStyle/>
        <a:p>
          <a:endParaRPr lang="en-US"/>
        </a:p>
      </dgm:t>
    </dgm:pt>
    <dgm:pt modelId="{B4F58248-1CE8-4A91-A6BA-06F56299359E}" type="sibTrans" cxnId="{F858270A-A460-498B-ADD8-C06204D9B6D6}">
      <dgm:prSet/>
      <dgm:spPr/>
      <dgm:t>
        <a:bodyPr/>
        <a:lstStyle/>
        <a:p>
          <a:endParaRPr lang="en-US"/>
        </a:p>
      </dgm:t>
    </dgm:pt>
    <dgm:pt modelId="{13A73C60-3D6F-4558-A719-5AA99B3595AE}" type="pres">
      <dgm:prSet presAssocID="{21B48531-4CEF-4EF6-8F64-A62A347B123A}" presName="root" presStyleCnt="0">
        <dgm:presLayoutVars>
          <dgm:dir/>
          <dgm:resizeHandles val="exact"/>
        </dgm:presLayoutVars>
      </dgm:prSet>
      <dgm:spPr/>
    </dgm:pt>
    <dgm:pt modelId="{866A457D-DFB3-4099-AB06-822870D37776}" type="pres">
      <dgm:prSet presAssocID="{7D12DA2A-E1AF-48DC-9249-4FFDC5B0F405}" presName="compNode" presStyleCnt="0"/>
      <dgm:spPr/>
    </dgm:pt>
    <dgm:pt modelId="{7B664F63-D3AE-41C0-B71B-E34E15E549A1}" type="pres">
      <dgm:prSet presAssocID="{7D12DA2A-E1AF-48DC-9249-4FFDC5B0F405}" presName="bgRect" presStyleLbl="bgShp" presStyleIdx="0" presStyleCnt="3"/>
      <dgm:spPr/>
    </dgm:pt>
    <dgm:pt modelId="{DD6BE3EB-C59C-4820-86DA-CA68684D9E7F}" type="pres">
      <dgm:prSet presAssocID="{7D12DA2A-E1AF-48DC-9249-4FFDC5B0F405}"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Money"/>
        </a:ext>
      </dgm:extLst>
    </dgm:pt>
    <dgm:pt modelId="{209DDFEB-25A2-46BB-B161-22848BCD9686}" type="pres">
      <dgm:prSet presAssocID="{7D12DA2A-E1AF-48DC-9249-4FFDC5B0F405}" presName="spaceRect" presStyleCnt="0"/>
      <dgm:spPr/>
    </dgm:pt>
    <dgm:pt modelId="{E13CDD4F-0E47-404B-A9D2-A7E245EF8A41}" type="pres">
      <dgm:prSet presAssocID="{7D12DA2A-E1AF-48DC-9249-4FFDC5B0F405}" presName="parTx" presStyleLbl="revTx" presStyleIdx="0" presStyleCnt="3">
        <dgm:presLayoutVars>
          <dgm:chMax val="0"/>
          <dgm:chPref val="0"/>
        </dgm:presLayoutVars>
      </dgm:prSet>
      <dgm:spPr/>
    </dgm:pt>
    <dgm:pt modelId="{AB07FFBC-5E2F-4E31-B6AF-C75FF88F1022}" type="pres">
      <dgm:prSet presAssocID="{0A853A36-5FE2-43DA-B1EC-403F7339F986}" presName="sibTrans" presStyleCnt="0"/>
      <dgm:spPr/>
    </dgm:pt>
    <dgm:pt modelId="{5FC78CFE-CFD2-4BE6-A9A4-9D58AD0544E1}" type="pres">
      <dgm:prSet presAssocID="{FF525263-40AC-4726-B824-D7A59A9FB98E}" presName="compNode" presStyleCnt="0"/>
      <dgm:spPr/>
    </dgm:pt>
    <dgm:pt modelId="{213708E9-FDDE-42F7-B0C3-0C869C76DB4C}" type="pres">
      <dgm:prSet presAssocID="{FF525263-40AC-4726-B824-D7A59A9FB98E}" presName="bgRect" presStyleLbl="bgShp" presStyleIdx="1" presStyleCnt="3"/>
      <dgm:spPr/>
    </dgm:pt>
    <dgm:pt modelId="{362752F3-0A80-4DE0-B7B5-017BDA851E94}" type="pres">
      <dgm:prSet presAssocID="{FF525263-40AC-4726-B824-D7A59A9FB98E}"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urban scene"/>
        </a:ext>
      </dgm:extLst>
    </dgm:pt>
    <dgm:pt modelId="{49FD71E3-AFD5-4EF5-80B3-606BC76C1B91}" type="pres">
      <dgm:prSet presAssocID="{FF525263-40AC-4726-B824-D7A59A9FB98E}" presName="spaceRect" presStyleCnt="0"/>
      <dgm:spPr/>
    </dgm:pt>
    <dgm:pt modelId="{4811995A-0C43-4DDB-8425-ED3AA54B5CC0}" type="pres">
      <dgm:prSet presAssocID="{FF525263-40AC-4726-B824-D7A59A9FB98E}" presName="parTx" presStyleLbl="revTx" presStyleIdx="1" presStyleCnt="3">
        <dgm:presLayoutVars>
          <dgm:chMax val="0"/>
          <dgm:chPref val="0"/>
        </dgm:presLayoutVars>
      </dgm:prSet>
      <dgm:spPr/>
    </dgm:pt>
    <dgm:pt modelId="{A603911C-812C-428A-8B7A-696BC1478490}" type="pres">
      <dgm:prSet presAssocID="{B0546062-2339-4673-BAC8-380258F4FC93}" presName="sibTrans" presStyleCnt="0"/>
      <dgm:spPr/>
    </dgm:pt>
    <dgm:pt modelId="{101A3BA5-FAF5-48AD-9664-EECF5370B771}" type="pres">
      <dgm:prSet presAssocID="{7999A0FA-1608-4B56-BB1E-5C5BC5FA09DD}" presName="compNode" presStyleCnt="0"/>
      <dgm:spPr/>
    </dgm:pt>
    <dgm:pt modelId="{F6F228C0-31B5-49E3-B8AA-0767FF8BC7C0}" type="pres">
      <dgm:prSet presAssocID="{7999A0FA-1608-4B56-BB1E-5C5BC5FA09DD}" presName="bgRect" presStyleLbl="bgShp" presStyleIdx="2" presStyleCnt="3"/>
      <dgm:spPr/>
    </dgm:pt>
    <dgm:pt modelId="{0EC7FA58-2367-4D3B-BEC8-4E4CE54D5737}" type="pres">
      <dgm:prSet presAssocID="{7999A0FA-1608-4B56-BB1E-5C5BC5FA09DD}"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Optical disc"/>
        </a:ext>
      </dgm:extLst>
    </dgm:pt>
    <dgm:pt modelId="{688C1606-C849-41C7-8C09-04D085D06B0F}" type="pres">
      <dgm:prSet presAssocID="{7999A0FA-1608-4B56-BB1E-5C5BC5FA09DD}" presName="spaceRect" presStyleCnt="0"/>
      <dgm:spPr/>
    </dgm:pt>
    <dgm:pt modelId="{C5CABB32-A426-422E-A40C-A5978368EA19}" type="pres">
      <dgm:prSet presAssocID="{7999A0FA-1608-4B56-BB1E-5C5BC5FA09DD}" presName="parTx" presStyleLbl="revTx" presStyleIdx="2" presStyleCnt="3">
        <dgm:presLayoutVars>
          <dgm:chMax val="0"/>
          <dgm:chPref val="0"/>
        </dgm:presLayoutVars>
      </dgm:prSet>
      <dgm:spPr/>
    </dgm:pt>
  </dgm:ptLst>
  <dgm:cxnLst>
    <dgm:cxn modelId="{F858270A-A460-498B-ADD8-C06204D9B6D6}" srcId="{21B48531-4CEF-4EF6-8F64-A62A347B123A}" destId="{7999A0FA-1608-4B56-BB1E-5C5BC5FA09DD}" srcOrd="2" destOrd="0" parTransId="{F9EA05E1-73F3-42AF-AC2B-0872EFCFC5F0}" sibTransId="{B4F58248-1CE8-4A91-A6BA-06F56299359E}"/>
    <dgm:cxn modelId="{22E35724-189C-4222-8CBC-C8557DBCB093}" type="presOf" srcId="{7999A0FA-1608-4B56-BB1E-5C5BC5FA09DD}" destId="{C5CABB32-A426-422E-A40C-A5978368EA19}" srcOrd="0" destOrd="0" presId="urn:microsoft.com/office/officeart/2018/2/layout/IconVerticalSolidList"/>
    <dgm:cxn modelId="{226A9D5C-9D2B-4764-99B5-FE3F5987BE60}" type="presOf" srcId="{7D12DA2A-E1AF-48DC-9249-4FFDC5B0F405}" destId="{E13CDD4F-0E47-404B-A9D2-A7E245EF8A41}" srcOrd="0" destOrd="0" presId="urn:microsoft.com/office/officeart/2018/2/layout/IconVerticalSolidList"/>
    <dgm:cxn modelId="{66F36D67-2802-456C-86A5-BAC61E54142C}" srcId="{21B48531-4CEF-4EF6-8F64-A62A347B123A}" destId="{7D12DA2A-E1AF-48DC-9249-4FFDC5B0F405}" srcOrd="0" destOrd="0" parTransId="{F3270D85-1C5B-42A5-85FE-9DE078255B02}" sibTransId="{0A853A36-5FE2-43DA-B1EC-403F7339F986}"/>
    <dgm:cxn modelId="{53E45067-1DBE-48BA-99FE-18493B0EB0D5}" srcId="{21B48531-4CEF-4EF6-8F64-A62A347B123A}" destId="{FF525263-40AC-4726-B824-D7A59A9FB98E}" srcOrd="1" destOrd="0" parTransId="{9281DD7B-05C0-4D2E-B76E-B492E3ACD8E8}" sibTransId="{B0546062-2339-4673-BAC8-380258F4FC93}"/>
    <dgm:cxn modelId="{B42FBF71-E2C9-4173-90F6-72F6DEC4D3AD}" type="presOf" srcId="{FF525263-40AC-4726-B824-D7A59A9FB98E}" destId="{4811995A-0C43-4DDB-8425-ED3AA54B5CC0}" srcOrd="0" destOrd="0" presId="urn:microsoft.com/office/officeart/2018/2/layout/IconVerticalSolidList"/>
    <dgm:cxn modelId="{150CF9A8-BFE2-4D18-9DC2-CCB859BA59BB}" type="presOf" srcId="{21B48531-4CEF-4EF6-8F64-A62A347B123A}" destId="{13A73C60-3D6F-4558-A719-5AA99B3595AE}" srcOrd="0" destOrd="0" presId="urn:microsoft.com/office/officeart/2018/2/layout/IconVerticalSolidList"/>
    <dgm:cxn modelId="{271019EA-1724-46A1-AB65-9DB3564F9BDF}" type="presParOf" srcId="{13A73C60-3D6F-4558-A719-5AA99B3595AE}" destId="{866A457D-DFB3-4099-AB06-822870D37776}" srcOrd="0" destOrd="0" presId="urn:microsoft.com/office/officeart/2018/2/layout/IconVerticalSolidList"/>
    <dgm:cxn modelId="{E705326B-4361-46D4-B004-5730099DF075}" type="presParOf" srcId="{866A457D-DFB3-4099-AB06-822870D37776}" destId="{7B664F63-D3AE-41C0-B71B-E34E15E549A1}" srcOrd="0" destOrd="0" presId="urn:microsoft.com/office/officeart/2018/2/layout/IconVerticalSolidList"/>
    <dgm:cxn modelId="{B95719C8-7FCE-41BF-A3E2-E6C306B82848}" type="presParOf" srcId="{866A457D-DFB3-4099-AB06-822870D37776}" destId="{DD6BE3EB-C59C-4820-86DA-CA68684D9E7F}" srcOrd="1" destOrd="0" presId="urn:microsoft.com/office/officeart/2018/2/layout/IconVerticalSolidList"/>
    <dgm:cxn modelId="{D9755700-5355-443C-8794-872D943CCD88}" type="presParOf" srcId="{866A457D-DFB3-4099-AB06-822870D37776}" destId="{209DDFEB-25A2-46BB-B161-22848BCD9686}" srcOrd="2" destOrd="0" presId="urn:microsoft.com/office/officeart/2018/2/layout/IconVerticalSolidList"/>
    <dgm:cxn modelId="{23FAD4E1-436F-431A-87E3-B0AE54ABB7F9}" type="presParOf" srcId="{866A457D-DFB3-4099-AB06-822870D37776}" destId="{E13CDD4F-0E47-404B-A9D2-A7E245EF8A41}" srcOrd="3" destOrd="0" presId="urn:microsoft.com/office/officeart/2018/2/layout/IconVerticalSolidList"/>
    <dgm:cxn modelId="{28DE3083-788C-4E61-8FC3-AD8E74C941E6}" type="presParOf" srcId="{13A73C60-3D6F-4558-A719-5AA99B3595AE}" destId="{AB07FFBC-5E2F-4E31-B6AF-C75FF88F1022}" srcOrd="1" destOrd="0" presId="urn:microsoft.com/office/officeart/2018/2/layout/IconVerticalSolidList"/>
    <dgm:cxn modelId="{EB77B1D5-EF94-4F3B-B97E-4A14548521DA}" type="presParOf" srcId="{13A73C60-3D6F-4558-A719-5AA99B3595AE}" destId="{5FC78CFE-CFD2-4BE6-A9A4-9D58AD0544E1}" srcOrd="2" destOrd="0" presId="urn:microsoft.com/office/officeart/2018/2/layout/IconVerticalSolidList"/>
    <dgm:cxn modelId="{391E6C4D-DF65-4D91-8CE1-9EDAF68E8052}" type="presParOf" srcId="{5FC78CFE-CFD2-4BE6-A9A4-9D58AD0544E1}" destId="{213708E9-FDDE-42F7-B0C3-0C869C76DB4C}" srcOrd="0" destOrd="0" presId="urn:microsoft.com/office/officeart/2018/2/layout/IconVerticalSolidList"/>
    <dgm:cxn modelId="{8B588887-2DEF-42DC-AB15-92C4610E41FA}" type="presParOf" srcId="{5FC78CFE-CFD2-4BE6-A9A4-9D58AD0544E1}" destId="{362752F3-0A80-4DE0-B7B5-017BDA851E94}" srcOrd="1" destOrd="0" presId="urn:microsoft.com/office/officeart/2018/2/layout/IconVerticalSolidList"/>
    <dgm:cxn modelId="{0FAE1366-E39D-4D2B-8A6A-CEFB71392135}" type="presParOf" srcId="{5FC78CFE-CFD2-4BE6-A9A4-9D58AD0544E1}" destId="{49FD71E3-AFD5-4EF5-80B3-606BC76C1B91}" srcOrd="2" destOrd="0" presId="urn:microsoft.com/office/officeart/2018/2/layout/IconVerticalSolidList"/>
    <dgm:cxn modelId="{535BFA7D-91E7-4DDC-B150-950AC8C1C123}" type="presParOf" srcId="{5FC78CFE-CFD2-4BE6-A9A4-9D58AD0544E1}" destId="{4811995A-0C43-4DDB-8425-ED3AA54B5CC0}" srcOrd="3" destOrd="0" presId="urn:microsoft.com/office/officeart/2018/2/layout/IconVerticalSolidList"/>
    <dgm:cxn modelId="{D8D784CE-2566-4314-A600-BBE5AA56A901}" type="presParOf" srcId="{13A73C60-3D6F-4558-A719-5AA99B3595AE}" destId="{A603911C-812C-428A-8B7A-696BC1478490}" srcOrd="3" destOrd="0" presId="urn:microsoft.com/office/officeart/2018/2/layout/IconVerticalSolidList"/>
    <dgm:cxn modelId="{602F4807-E6D5-4892-BF1F-E4DB26065D70}" type="presParOf" srcId="{13A73C60-3D6F-4558-A719-5AA99B3595AE}" destId="{101A3BA5-FAF5-48AD-9664-EECF5370B771}" srcOrd="4" destOrd="0" presId="urn:microsoft.com/office/officeart/2018/2/layout/IconVerticalSolidList"/>
    <dgm:cxn modelId="{1B31D21F-307F-4CCE-9670-6595BE636C6B}" type="presParOf" srcId="{101A3BA5-FAF5-48AD-9664-EECF5370B771}" destId="{F6F228C0-31B5-49E3-B8AA-0767FF8BC7C0}" srcOrd="0" destOrd="0" presId="urn:microsoft.com/office/officeart/2018/2/layout/IconVerticalSolidList"/>
    <dgm:cxn modelId="{CB5CCE6C-A42D-42C8-B1C8-35B3F96CBCC2}" type="presParOf" srcId="{101A3BA5-FAF5-48AD-9664-EECF5370B771}" destId="{0EC7FA58-2367-4D3B-BEC8-4E4CE54D5737}" srcOrd="1" destOrd="0" presId="urn:microsoft.com/office/officeart/2018/2/layout/IconVerticalSolidList"/>
    <dgm:cxn modelId="{4A3F53C5-D7EE-46AD-A3F3-15DC4C8DB322}" type="presParOf" srcId="{101A3BA5-FAF5-48AD-9664-EECF5370B771}" destId="{688C1606-C849-41C7-8C09-04D085D06B0F}" srcOrd="2" destOrd="0" presId="urn:microsoft.com/office/officeart/2018/2/layout/IconVerticalSolidList"/>
    <dgm:cxn modelId="{B5B7D1CC-FE15-4FA7-8397-0D6A7555D60C}" type="presParOf" srcId="{101A3BA5-FAF5-48AD-9664-EECF5370B771}" destId="{C5CABB32-A426-422E-A40C-A5978368EA1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0F2BB7-032A-47AA-8FB4-9FBE17510E7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FB707F3-DAC9-4031-B87D-10B6C8363CF3}">
      <dgm:prSet/>
      <dgm:spPr/>
      <dgm:t>
        <a:bodyPr/>
        <a:lstStyle/>
        <a:p>
          <a:r>
            <a:rPr lang="en-US" b="0" i="0" baseline="0"/>
            <a:t>Held during planning stages and after drafts are available.</a:t>
          </a:r>
          <a:endParaRPr lang="en-US"/>
        </a:p>
      </dgm:t>
    </dgm:pt>
    <dgm:pt modelId="{A610C7D2-C824-409C-B1D4-42C4BFCDAEE5}" type="parTrans" cxnId="{A7A89D9E-EDC6-4F02-A099-F9F237C1014E}">
      <dgm:prSet/>
      <dgm:spPr/>
      <dgm:t>
        <a:bodyPr/>
        <a:lstStyle/>
        <a:p>
          <a:endParaRPr lang="en-US"/>
        </a:p>
      </dgm:t>
    </dgm:pt>
    <dgm:pt modelId="{5656B44E-89D1-4AC4-8B10-EE09656E022D}" type="sibTrans" cxnId="{A7A89D9E-EDC6-4F02-A099-F9F237C1014E}">
      <dgm:prSet/>
      <dgm:spPr/>
      <dgm:t>
        <a:bodyPr/>
        <a:lstStyle/>
        <a:p>
          <a:endParaRPr lang="en-US"/>
        </a:p>
      </dgm:t>
    </dgm:pt>
    <dgm:pt modelId="{39E2F323-388B-4531-8A67-6EBB5E410C96}">
      <dgm:prSet/>
      <dgm:spPr/>
      <dgm:t>
        <a:bodyPr/>
        <a:lstStyle/>
        <a:p>
          <a:r>
            <a:rPr lang="en-US" b="0" i="0" baseline="0"/>
            <a:t>Notices published 14–20 days in advance via newspapers, websites, and social media.</a:t>
          </a:r>
          <a:endParaRPr lang="en-US"/>
        </a:p>
      </dgm:t>
    </dgm:pt>
    <dgm:pt modelId="{CCAAEFDA-B0E7-4E22-A644-AB513425E5CA}" type="parTrans" cxnId="{BDA47C79-5129-4C04-9008-913B72C91FC0}">
      <dgm:prSet/>
      <dgm:spPr/>
      <dgm:t>
        <a:bodyPr/>
        <a:lstStyle/>
        <a:p>
          <a:endParaRPr lang="en-US"/>
        </a:p>
      </dgm:t>
    </dgm:pt>
    <dgm:pt modelId="{3F5039C5-C2C5-417C-85D1-5491B596CF30}" type="sibTrans" cxnId="{BDA47C79-5129-4C04-9008-913B72C91FC0}">
      <dgm:prSet/>
      <dgm:spPr/>
      <dgm:t>
        <a:bodyPr/>
        <a:lstStyle/>
        <a:p>
          <a:endParaRPr lang="en-US"/>
        </a:p>
      </dgm:t>
    </dgm:pt>
    <dgm:pt modelId="{CDF72CE0-E924-4600-9EB4-F8F0771E3F57}">
      <dgm:prSet/>
      <dgm:spPr/>
      <dgm:t>
        <a:bodyPr/>
        <a:lstStyle/>
        <a:p>
          <a:r>
            <a:rPr lang="en-US" b="0" i="0" baseline="0"/>
            <a:t>Translation and disability access available upon 3-day prior request.</a:t>
          </a:r>
          <a:endParaRPr lang="en-US"/>
        </a:p>
      </dgm:t>
    </dgm:pt>
    <dgm:pt modelId="{C48EB1BF-91C0-402E-B98C-122E5F1F62BD}" type="parTrans" cxnId="{3A443812-B43D-4286-9133-C0C5D9D68C19}">
      <dgm:prSet/>
      <dgm:spPr/>
      <dgm:t>
        <a:bodyPr/>
        <a:lstStyle/>
        <a:p>
          <a:endParaRPr lang="en-US"/>
        </a:p>
      </dgm:t>
    </dgm:pt>
    <dgm:pt modelId="{4400BB34-C0FF-4A08-987F-13F827E303A0}" type="sibTrans" cxnId="{3A443812-B43D-4286-9133-C0C5D9D68C19}">
      <dgm:prSet/>
      <dgm:spPr/>
      <dgm:t>
        <a:bodyPr/>
        <a:lstStyle/>
        <a:p>
          <a:endParaRPr lang="en-US"/>
        </a:p>
      </dgm:t>
    </dgm:pt>
    <dgm:pt modelId="{004E0974-8D19-465B-B624-28A85480C265}">
      <dgm:prSet/>
      <dgm:spPr/>
      <dgm:t>
        <a:bodyPr/>
        <a:lstStyle/>
        <a:p>
          <a:r>
            <a:rPr lang="en-US" b="0" i="0" baseline="0"/>
            <a:t>Hearings will provide key funding, strategies, goals and displacement information.</a:t>
          </a:r>
          <a:endParaRPr lang="en-US"/>
        </a:p>
      </dgm:t>
    </dgm:pt>
    <dgm:pt modelId="{2B084970-19BD-4C5D-B4DC-70C5C739B9D8}" type="parTrans" cxnId="{9B58441D-D3D3-41D1-AB2A-6D5C412CD24C}">
      <dgm:prSet/>
      <dgm:spPr/>
      <dgm:t>
        <a:bodyPr/>
        <a:lstStyle/>
        <a:p>
          <a:endParaRPr lang="en-US"/>
        </a:p>
      </dgm:t>
    </dgm:pt>
    <dgm:pt modelId="{707EEB16-0FB1-47AA-952E-6E799BB9E2A9}" type="sibTrans" cxnId="{9B58441D-D3D3-41D1-AB2A-6D5C412CD24C}">
      <dgm:prSet/>
      <dgm:spPr/>
      <dgm:t>
        <a:bodyPr/>
        <a:lstStyle/>
        <a:p>
          <a:endParaRPr lang="en-US"/>
        </a:p>
      </dgm:t>
    </dgm:pt>
    <dgm:pt modelId="{1040D366-084D-48B1-B24D-C2CBC6896E93}">
      <dgm:prSet/>
      <dgm:spPr/>
      <dgm:t>
        <a:bodyPr/>
        <a:lstStyle/>
        <a:p>
          <a:r>
            <a:rPr lang="en-US"/>
            <a:t>The public will have 30 days to provide comments.</a:t>
          </a:r>
        </a:p>
      </dgm:t>
    </dgm:pt>
    <dgm:pt modelId="{4C6DE748-9BA7-4016-945F-575325EE9636}" type="parTrans" cxnId="{5CE1A7FA-516F-41B9-A6D1-CD706584F910}">
      <dgm:prSet/>
      <dgm:spPr/>
      <dgm:t>
        <a:bodyPr/>
        <a:lstStyle/>
        <a:p>
          <a:endParaRPr lang="en-US"/>
        </a:p>
      </dgm:t>
    </dgm:pt>
    <dgm:pt modelId="{3934A660-9465-499A-A54C-1CF9999FAF52}" type="sibTrans" cxnId="{5CE1A7FA-516F-41B9-A6D1-CD706584F910}">
      <dgm:prSet/>
      <dgm:spPr/>
      <dgm:t>
        <a:bodyPr/>
        <a:lstStyle/>
        <a:p>
          <a:endParaRPr lang="en-US"/>
        </a:p>
      </dgm:t>
    </dgm:pt>
    <dgm:pt modelId="{D690FA02-E2DE-4688-904C-A1D39CABC924}" type="pres">
      <dgm:prSet presAssocID="{C80F2BB7-032A-47AA-8FB4-9FBE17510E7B}" presName="vert0" presStyleCnt="0">
        <dgm:presLayoutVars>
          <dgm:dir/>
          <dgm:animOne val="branch"/>
          <dgm:animLvl val="lvl"/>
        </dgm:presLayoutVars>
      </dgm:prSet>
      <dgm:spPr/>
    </dgm:pt>
    <dgm:pt modelId="{2617446E-FF77-4673-8961-2C5C03B8DAA8}" type="pres">
      <dgm:prSet presAssocID="{3FB707F3-DAC9-4031-B87D-10B6C8363CF3}" presName="thickLine" presStyleLbl="alignNode1" presStyleIdx="0" presStyleCnt="5"/>
      <dgm:spPr/>
    </dgm:pt>
    <dgm:pt modelId="{009C9513-DAE9-4A48-9758-C7C24990785B}" type="pres">
      <dgm:prSet presAssocID="{3FB707F3-DAC9-4031-B87D-10B6C8363CF3}" presName="horz1" presStyleCnt="0"/>
      <dgm:spPr/>
    </dgm:pt>
    <dgm:pt modelId="{59A60F95-AC40-4227-914C-DB83E66E718F}" type="pres">
      <dgm:prSet presAssocID="{3FB707F3-DAC9-4031-B87D-10B6C8363CF3}" presName="tx1" presStyleLbl="revTx" presStyleIdx="0" presStyleCnt="5"/>
      <dgm:spPr/>
    </dgm:pt>
    <dgm:pt modelId="{BECB4D73-D467-48CF-AE0B-11BEADFD1CA8}" type="pres">
      <dgm:prSet presAssocID="{3FB707F3-DAC9-4031-B87D-10B6C8363CF3}" presName="vert1" presStyleCnt="0"/>
      <dgm:spPr/>
    </dgm:pt>
    <dgm:pt modelId="{B60D846A-8338-4465-A317-DADF51C2A698}" type="pres">
      <dgm:prSet presAssocID="{39E2F323-388B-4531-8A67-6EBB5E410C96}" presName="thickLine" presStyleLbl="alignNode1" presStyleIdx="1" presStyleCnt="5"/>
      <dgm:spPr/>
    </dgm:pt>
    <dgm:pt modelId="{34437B11-3FCC-42E3-866B-BCBA48D77543}" type="pres">
      <dgm:prSet presAssocID="{39E2F323-388B-4531-8A67-6EBB5E410C96}" presName="horz1" presStyleCnt="0"/>
      <dgm:spPr/>
    </dgm:pt>
    <dgm:pt modelId="{45D701BC-12D6-4C47-A697-819BBF60D2FE}" type="pres">
      <dgm:prSet presAssocID="{39E2F323-388B-4531-8A67-6EBB5E410C96}" presName="tx1" presStyleLbl="revTx" presStyleIdx="1" presStyleCnt="5"/>
      <dgm:spPr/>
    </dgm:pt>
    <dgm:pt modelId="{D0539C2C-13B5-4B6B-86DE-1BDD0AE4B3BC}" type="pres">
      <dgm:prSet presAssocID="{39E2F323-388B-4531-8A67-6EBB5E410C96}" presName="vert1" presStyleCnt="0"/>
      <dgm:spPr/>
    </dgm:pt>
    <dgm:pt modelId="{7735CE13-C257-4BAB-B9D8-BDB4CA61A9DF}" type="pres">
      <dgm:prSet presAssocID="{CDF72CE0-E924-4600-9EB4-F8F0771E3F57}" presName="thickLine" presStyleLbl="alignNode1" presStyleIdx="2" presStyleCnt="5"/>
      <dgm:spPr/>
    </dgm:pt>
    <dgm:pt modelId="{CB303FFE-6BC9-4942-9AD4-362B78B33E65}" type="pres">
      <dgm:prSet presAssocID="{CDF72CE0-E924-4600-9EB4-F8F0771E3F57}" presName="horz1" presStyleCnt="0"/>
      <dgm:spPr/>
    </dgm:pt>
    <dgm:pt modelId="{5CCC3951-F2A7-4407-B1C3-F42A0B837210}" type="pres">
      <dgm:prSet presAssocID="{CDF72CE0-E924-4600-9EB4-F8F0771E3F57}" presName="tx1" presStyleLbl="revTx" presStyleIdx="2" presStyleCnt="5"/>
      <dgm:spPr/>
    </dgm:pt>
    <dgm:pt modelId="{E3D9017A-BE1D-4C50-AB6D-92CBA80E0581}" type="pres">
      <dgm:prSet presAssocID="{CDF72CE0-E924-4600-9EB4-F8F0771E3F57}" presName="vert1" presStyleCnt="0"/>
      <dgm:spPr/>
    </dgm:pt>
    <dgm:pt modelId="{C6257AEC-483F-48B9-914C-12720AD3B298}" type="pres">
      <dgm:prSet presAssocID="{004E0974-8D19-465B-B624-28A85480C265}" presName="thickLine" presStyleLbl="alignNode1" presStyleIdx="3" presStyleCnt="5"/>
      <dgm:spPr/>
    </dgm:pt>
    <dgm:pt modelId="{689D3744-B5C1-460B-8F05-5F7283FB9269}" type="pres">
      <dgm:prSet presAssocID="{004E0974-8D19-465B-B624-28A85480C265}" presName="horz1" presStyleCnt="0"/>
      <dgm:spPr/>
    </dgm:pt>
    <dgm:pt modelId="{3EF562EA-C553-4026-8D05-A9C254009E5F}" type="pres">
      <dgm:prSet presAssocID="{004E0974-8D19-465B-B624-28A85480C265}" presName="tx1" presStyleLbl="revTx" presStyleIdx="3" presStyleCnt="5"/>
      <dgm:spPr/>
    </dgm:pt>
    <dgm:pt modelId="{70A1CA33-CE90-4A9E-8C1B-A6FCB0783E80}" type="pres">
      <dgm:prSet presAssocID="{004E0974-8D19-465B-B624-28A85480C265}" presName="vert1" presStyleCnt="0"/>
      <dgm:spPr/>
    </dgm:pt>
    <dgm:pt modelId="{B38C821E-C2D3-4353-9C85-A9C046FB9E5D}" type="pres">
      <dgm:prSet presAssocID="{1040D366-084D-48B1-B24D-C2CBC6896E93}" presName="thickLine" presStyleLbl="alignNode1" presStyleIdx="4" presStyleCnt="5"/>
      <dgm:spPr/>
    </dgm:pt>
    <dgm:pt modelId="{B82B4F3F-1053-4F29-A9E7-CCD8D5EE4394}" type="pres">
      <dgm:prSet presAssocID="{1040D366-084D-48B1-B24D-C2CBC6896E93}" presName="horz1" presStyleCnt="0"/>
      <dgm:spPr/>
    </dgm:pt>
    <dgm:pt modelId="{5A624D24-232B-497E-80C7-58DD6073CE12}" type="pres">
      <dgm:prSet presAssocID="{1040D366-084D-48B1-B24D-C2CBC6896E93}" presName="tx1" presStyleLbl="revTx" presStyleIdx="4" presStyleCnt="5"/>
      <dgm:spPr/>
    </dgm:pt>
    <dgm:pt modelId="{2B5FFA8A-76F0-4901-A9BA-31722D85B364}" type="pres">
      <dgm:prSet presAssocID="{1040D366-084D-48B1-B24D-C2CBC6896E93}" presName="vert1" presStyleCnt="0"/>
      <dgm:spPr/>
    </dgm:pt>
  </dgm:ptLst>
  <dgm:cxnLst>
    <dgm:cxn modelId="{3A443812-B43D-4286-9133-C0C5D9D68C19}" srcId="{C80F2BB7-032A-47AA-8FB4-9FBE17510E7B}" destId="{CDF72CE0-E924-4600-9EB4-F8F0771E3F57}" srcOrd="2" destOrd="0" parTransId="{C48EB1BF-91C0-402E-B98C-122E5F1F62BD}" sibTransId="{4400BB34-C0FF-4A08-987F-13F827E303A0}"/>
    <dgm:cxn modelId="{9B58441D-D3D3-41D1-AB2A-6D5C412CD24C}" srcId="{C80F2BB7-032A-47AA-8FB4-9FBE17510E7B}" destId="{004E0974-8D19-465B-B624-28A85480C265}" srcOrd="3" destOrd="0" parTransId="{2B084970-19BD-4C5D-B4DC-70C5C739B9D8}" sibTransId="{707EEB16-0FB1-47AA-952E-6E799BB9E2A9}"/>
    <dgm:cxn modelId="{6D24BD1D-2358-4E6F-9E2A-20CDEA59826E}" type="presOf" srcId="{C80F2BB7-032A-47AA-8FB4-9FBE17510E7B}" destId="{D690FA02-E2DE-4688-904C-A1D39CABC924}" srcOrd="0" destOrd="0" presId="urn:microsoft.com/office/officeart/2008/layout/LinedList"/>
    <dgm:cxn modelId="{6FF93F31-DD12-4EE4-8E64-F5213E200E3D}" type="presOf" srcId="{004E0974-8D19-465B-B624-28A85480C265}" destId="{3EF562EA-C553-4026-8D05-A9C254009E5F}" srcOrd="0" destOrd="0" presId="urn:microsoft.com/office/officeart/2008/layout/LinedList"/>
    <dgm:cxn modelId="{BDA47C79-5129-4C04-9008-913B72C91FC0}" srcId="{C80F2BB7-032A-47AA-8FB4-9FBE17510E7B}" destId="{39E2F323-388B-4531-8A67-6EBB5E410C96}" srcOrd="1" destOrd="0" parTransId="{CCAAEFDA-B0E7-4E22-A644-AB513425E5CA}" sibTransId="{3F5039C5-C2C5-417C-85D1-5491B596CF30}"/>
    <dgm:cxn modelId="{A7A89D9E-EDC6-4F02-A099-F9F237C1014E}" srcId="{C80F2BB7-032A-47AA-8FB4-9FBE17510E7B}" destId="{3FB707F3-DAC9-4031-B87D-10B6C8363CF3}" srcOrd="0" destOrd="0" parTransId="{A610C7D2-C824-409C-B1D4-42C4BFCDAEE5}" sibTransId="{5656B44E-89D1-4AC4-8B10-EE09656E022D}"/>
    <dgm:cxn modelId="{315506AC-362D-4118-BF03-81D99E179F4F}" type="presOf" srcId="{3FB707F3-DAC9-4031-B87D-10B6C8363CF3}" destId="{59A60F95-AC40-4227-914C-DB83E66E718F}" srcOrd="0" destOrd="0" presId="urn:microsoft.com/office/officeart/2008/layout/LinedList"/>
    <dgm:cxn modelId="{3FBE4DC1-6BFE-4694-A9F7-DF289D673310}" type="presOf" srcId="{1040D366-084D-48B1-B24D-C2CBC6896E93}" destId="{5A624D24-232B-497E-80C7-58DD6073CE12}" srcOrd="0" destOrd="0" presId="urn:microsoft.com/office/officeart/2008/layout/LinedList"/>
    <dgm:cxn modelId="{3C9847E3-35E9-401D-808B-69FF33D87F7D}" type="presOf" srcId="{CDF72CE0-E924-4600-9EB4-F8F0771E3F57}" destId="{5CCC3951-F2A7-4407-B1C3-F42A0B837210}" srcOrd="0" destOrd="0" presId="urn:microsoft.com/office/officeart/2008/layout/LinedList"/>
    <dgm:cxn modelId="{B232FCF1-BA37-456E-A1CC-34EAD074A5D3}" type="presOf" srcId="{39E2F323-388B-4531-8A67-6EBB5E410C96}" destId="{45D701BC-12D6-4C47-A697-819BBF60D2FE}" srcOrd="0" destOrd="0" presId="urn:microsoft.com/office/officeart/2008/layout/LinedList"/>
    <dgm:cxn modelId="{5CE1A7FA-516F-41B9-A6D1-CD706584F910}" srcId="{C80F2BB7-032A-47AA-8FB4-9FBE17510E7B}" destId="{1040D366-084D-48B1-B24D-C2CBC6896E93}" srcOrd="4" destOrd="0" parTransId="{4C6DE748-9BA7-4016-945F-575325EE9636}" sibTransId="{3934A660-9465-499A-A54C-1CF9999FAF52}"/>
    <dgm:cxn modelId="{AECFE663-B042-4F83-9DFB-057D52540D28}" type="presParOf" srcId="{D690FA02-E2DE-4688-904C-A1D39CABC924}" destId="{2617446E-FF77-4673-8961-2C5C03B8DAA8}" srcOrd="0" destOrd="0" presId="urn:microsoft.com/office/officeart/2008/layout/LinedList"/>
    <dgm:cxn modelId="{699BEED4-111C-49B9-A1A6-65F0CF69BA4E}" type="presParOf" srcId="{D690FA02-E2DE-4688-904C-A1D39CABC924}" destId="{009C9513-DAE9-4A48-9758-C7C24990785B}" srcOrd="1" destOrd="0" presId="urn:microsoft.com/office/officeart/2008/layout/LinedList"/>
    <dgm:cxn modelId="{E1E92C8B-B56B-4B29-AAF5-3767B7672579}" type="presParOf" srcId="{009C9513-DAE9-4A48-9758-C7C24990785B}" destId="{59A60F95-AC40-4227-914C-DB83E66E718F}" srcOrd="0" destOrd="0" presId="urn:microsoft.com/office/officeart/2008/layout/LinedList"/>
    <dgm:cxn modelId="{AA6365CF-39F7-4283-B66C-506C91E701DA}" type="presParOf" srcId="{009C9513-DAE9-4A48-9758-C7C24990785B}" destId="{BECB4D73-D467-48CF-AE0B-11BEADFD1CA8}" srcOrd="1" destOrd="0" presId="urn:microsoft.com/office/officeart/2008/layout/LinedList"/>
    <dgm:cxn modelId="{5E725818-7B03-47AE-B1CB-A2B2BB5E1AD1}" type="presParOf" srcId="{D690FA02-E2DE-4688-904C-A1D39CABC924}" destId="{B60D846A-8338-4465-A317-DADF51C2A698}" srcOrd="2" destOrd="0" presId="urn:microsoft.com/office/officeart/2008/layout/LinedList"/>
    <dgm:cxn modelId="{92AA0EC4-D3AA-425C-B1B2-D1B82EE940D3}" type="presParOf" srcId="{D690FA02-E2DE-4688-904C-A1D39CABC924}" destId="{34437B11-3FCC-42E3-866B-BCBA48D77543}" srcOrd="3" destOrd="0" presId="urn:microsoft.com/office/officeart/2008/layout/LinedList"/>
    <dgm:cxn modelId="{C4A4B01B-B371-450C-9553-3E788D9B5B72}" type="presParOf" srcId="{34437B11-3FCC-42E3-866B-BCBA48D77543}" destId="{45D701BC-12D6-4C47-A697-819BBF60D2FE}" srcOrd="0" destOrd="0" presId="urn:microsoft.com/office/officeart/2008/layout/LinedList"/>
    <dgm:cxn modelId="{EA5AA953-76E4-41DB-8F33-282DF66A7A69}" type="presParOf" srcId="{34437B11-3FCC-42E3-866B-BCBA48D77543}" destId="{D0539C2C-13B5-4B6B-86DE-1BDD0AE4B3BC}" srcOrd="1" destOrd="0" presId="urn:microsoft.com/office/officeart/2008/layout/LinedList"/>
    <dgm:cxn modelId="{F6C4759B-11F8-4E84-A1BC-C5047FB4FCB6}" type="presParOf" srcId="{D690FA02-E2DE-4688-904C-A1D39CABC924}" destId="{7735CE13-C257-4BAB-B9D8-BDB4CA61A9DF}" srcOrd="4" destOrd="0" presId="urn:microsoft.com/office/officeart/2008/layout/LinedList"/>
    <dgm:cxn modelId="{C8C4A724-837F-462A-8F98-ABCE4E34A481}" type="presParOf" srcId="{D690FA02-E2DE-4688-904C-A1D39CABC924}" destId="{CB303FFE-6BC9-4942-9AD4-362B78B33E65}" srcOrd="5" destOrd="0" presId="urn:microsoft.com/office/officeart/2008/layout/LinedList"/>
    <dgm:cxn modelId="{685142E9-99B3-4591-801D-3F232A5840AF}" type="presParOf" srcId="{CB303FFE-6BC9-4942-9AD4-362B78B33E65}" destId="{5CCC3951-F2A7-4407-B1C3-F42A0B837210}" srcOrd="0" destOrd="0" presId="urn:microsoft.com/office/officeart/2008/layout/LinedList"/>
    <dgm:cxn modelId="{E323A0A6-C33D-4591-AB7F-18F89D210116}" type="presParOf" srcId="{CB303FFE-6BC9-4942-9AD4-362B78B33E65}" destId="{E3D9017A-BE1D-4C50-AB6D-92CBA80E0581}" srcOrd="1" destOrd="0" presId="urn:microsoft.com/office/officeart/2008/layout/LinedList"/>
    <dgm:cxn modelId="{B363F71A-A7DE-49EC-8507-ADEA0A7E7093}" type="presParOf" srcId="{D690FA02-E2DE-4688-904C-A1D39CABC924}" destId="{C6257AEC-483F-48B9-914C-12720AD3B298}" srcOrd="6" destOrd="0" presId="urn:microsoft.com/office/officeart/2008/layout/LinedList"/>
    <dgm:cxn modelId="{63479BA5-E9A0-4477-8101-3EC9D89C1150}" type="presParOf" srcId="{D690FA02-E2DE-4688-904C-A1D39CABC924}" destId="{689D3744-B5C1-460B-8F05-5F7283FB9269}" srcOrd="7" destOrd="0" presId="urn:microsoft.com/office/officeart/2008/layout/LinedList"/>
    <dgm:cxn modelId="{FAD2C744-9AAF-42CF-BD2A-19CA1D5CB052}" type="presParOf" srcId="{689D3744-B5C1-460B-8F05-5F7283FB9269}" destId="{3EF562EA-C553-4026-8D05-A9C254009E5F}" srcOrd="0" destOrd="0" presId="urn:microsoft.com/office/officeart/2008/layout/LinedList"/>
    <dgm:cxn modelId="{6F80E073-BFE2-41DA-AEFC-269BD70D1FAD}" type="presParOf" srcId="{689D3744-B5C1-460B-8F05-5F7283FB9269}" destId="{70A1CA33-CE90-4A9E-8C1B-A6FCB0783E80}" srcOrd="1" destOrd="0" presId="urn:microsoft.com/office/officeart/2008/layout/LinedList"/>
    <dgm:cxn modelId="{CE773028-EA0D-4899-A5BE-BC3C0BBF3E0D}" type="presParOf" srcId="{D690FA02-E2DE-4688-904C-A1D39CABC924}" destId="{B38C821E-C2D3-4353-9C85-A9C046FB9E5D}" srcOrd="8" destOrd="0" presId="urn:microsoft.com/office/officeart/2008/layout/LinedList"/>
    <dgm:cxn modelId="{794F89BB-83C2-4A1C-A9AA-4C7F925D80FF}" type="presParOf" srcId="{D690FA02-E2DE-4688-904C-A1D39CABC924}" destId="{B82B4F3F-1053-4F29-A9E7-CCD8D5EE4394}" srcOrd="9" destOrd="0" presId="urn:microsoft.com/office/officeart/2008/layout/LinedList"/>
    <dgm:cxn modelId="{6CFC4E00-C576-4B96-9683-20928B5FC590}" type="presParOf" srcId="{B82B4F3F-1053-4F29-A9E7-CCD8D5EE4394}" destId="{5A624D24-232B-497E-80C7-58DD6073CE12}" srcOrd="0" destOrd="0" presId="urn:microsoft.com/office/officeart/2008/layout/LinedList"/>
    <dgm:cxn modelId="{2F071306-B81A-409F-8367-40138530F83D}" type="presParOf" srcId="{B82B4F3F-1053-4F29-A9E7-CCD8D5EE4394}" destId="{2B5FFA8A-76F0-4901-A9BA-31722D85B36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A32A67-9430-4373-A373-EB27315B78E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06BBAF3-A111-4F43-A111-86F336622B9C}">
      <dgm:prSet/>
      <dgm:spPr/>
      <dgm:t>
        <a:bodyPr/>
        <a:lstStyle/>
        <a:p>
          <a:pPr>
            <a:lnSpc>
              <a:spcPct val="100000"/>
            </a:lnSpc>
          </a:pPr>
          <a:r>
            <a:rPr lang="en-US" dirty="0"/>
            <a:t>Priority changes.</a:t>
          </a:r>
        </a:p>
      </dgm:t>
    </dgm:pt>
    <dgm:pt modelId="{D826FADA-55A3-4687-A7F7-1E73A1F8713B}" type="parTrans" cxnId="{ADB77E9C-569E-44AD-BE36-B1890C184D4F}">
      <dgm:prSet/>
      <dgm:spPr/>
      <dgm:t>
        <a:bodyPr/>
        <a:lstStyle/>
        <a:p>
          <a:endParaRPr lang="en-US"/>
        </a:p>
      </dgm:t>
    </dgm:pt>
    <dgm:pt modelId="{2F6AE472-CD53-4F30-B11D-3013F9C6FD4C}" type="sibTrans" cxnId="{ADB77E9C-569E-44AD-BE36-B1890C184D4F}">
      <dgm:prSet/>
      <dgm:spPr/>
      <dgm:t>
        <a:bodyPr/>
        <a:lstStyle/>
        <a:p>
          <a:endParaRPr lang="en-US"/>
        </a:p>
      </dgm:t>
    </dgm:pt>
    <dgm:pt modelId="{909EF1C1-21E0-41F7-985B-33B58879B0F5}">
      <dgm:prSet/>
      <dgm:spPr/>
      <dgm:t>
        <a:bodyPr/>
        <a:lstStyle/>
        <a:p>
          <a:pPr>
            <a:lnSpc>
              <a:spcPct val="100000"/>
            </a:lnSpc>
          </a:pPr>
          <a:r>
            <a:rPr lang="en-US"/>
            <a:t>Location or scope changes of projects.</a:t>
          </a:r>
        </a:p>
      </dgm:t>
    </dgm:pt>
    <dgm:pt modelId="{2428D232-8911-4CAA-9CBC-A6665EEF9C24}" type="parTrans" cxnId="{47B23E08-B1C3-4E2E-A542-802EA95C6A7B}">
      <dgm:prSet/>
      <dgm:spPr/>
      <dgm:t>
        <a:bodyPr/>
        <a:lstStyle/>
        <a:p>
          <a:endParaRPr lang="en-US"/>
        </a:p>
      </dgm:t>
    </dgm:pt>
    <dgm:pt modelId="{D2D44DE9-4BC8-4321-B1A1-491432C69D02}" type="sibTrans" cxnId="{47B23E08-B1C3-4E2E-A542-802EA95C6A7B}">
      <dgm:prSet/>
      <dgm:spPr/>
      <dgm:t>
        <a:bodyPr/>
        <a:lstStyle/>
        <a:p>
          <a:endParaRPr lang="en-US"/>
        </a:p>
      </dgm:t>
    </dgm:pt>
    <dgm:pt modelId="{F0144845-29EA-4EC0-AB4C-E03F99057E24}">
      <dgm:prSet/>
      <dgm:spPr/>
      <dgm:t>
        <a:bodyPr/>
        <a:lstStyle/>
        <a:p>
          <a:pPr>
            <a:lnSpc>
              <a:spcPct val="100000"/>
            </a:lnSpc>
          </a:pPr>
          <a:r>
            <a:rPr lang="en-US"/>
            <a:t>50%+ budget reallocations.</a:t>
          </a:r>
        </a:p>
      </dgm:t>
    </dgm:pt>
    <dgm:pt modelId="{1952AEEA-E5DF-4723-8D81-914F17FE5243}" type="parTrans" cxnId="{E64385CC-EB6E-423C-892D-B6CF57BFBAAB}">
      <dgm:prSet/>
      <dgm:spPr/>
      <dgm:t>
        <a:bodyPr/>
        <a:lstStyle/>
        <a:p>
          <a:endParaRPr lang="en-US"/>
        </a:p>
      </dgm:t>
    </dgm:pt>
    <dgm:pt modelId="{A37B0A44-DF9B-44EC-8BF6-A4502C8A131E}" type="sibTrans" cxnId="{E64385CC-EB6E-423C-892D-B6CF57BFBAAB}">
      <dgm:prSet/>
      <dgm:spPr/>
      <dgm:t>
        <a:bodyPr/>
        <a:lstStyle/>
        <a:p>
          <a:endParaRPr lang="en-US"/>
        </a:p>
      </dgm:t>
    </dgm:pt>
    <dgm:pt modelId="{D1678B5C-A4EA-48E1-9731-D8862810F63B}">
      <dgm:prSet/>
      <dgm:spPr/>
      <dgm:t>
        <a:bodyPr/>
        <a:lstStyle/>
        <a:p>
          <a:pPr>
            <a:lnSpc>
              <a:spcPct val="100000"/>
            </a:lnSpc>
          </a:pPr>
          <a:r>
            <a:rPr lang="en-US"/>
            <a:t>Changes in beneficiaries. </a:t>
          </a:r>
        </a:p>
      </dgm:t>
    </dgm:pt>
    <dgm:pt modelId="{2804B437-6D70-4FE5-940B-41C2471EF4AD}" type="parTrans" cxnId="{39F8E69D-DF84-4079-90C7-B7087737DC4A}">
      <dgm:prSet/>
      <dgm:spPr/>
      <dgm:t>
        <a:bodyPr/>
        <a:lstStyle/>
        <a:p>
          <a:endParaRPr lang="en-US"/>
        </a:p>
      </dgm:t>
    </dgm:pt>
    <dgm:pt modelId="{C4C751BF-68A5-495F-A989-4DD7D62CF891}" type="sibTrans" cxnId="{39F8E69D-DF84-4079-90C7-B7087737DC4A}">
      <dgm:prSet/>
      <dgm:spPr/>
      <dgm:t>
        <a:bodyPr/>
        <a:lstStyle/>
        <a:p>
          <a:endParaRPr lang="en-US"/>
        </a:p>
      </dgm:t>
    </dgm:pt>
    <dgm:pt modelId="{8CC61184-CC60-4802-9D1F-9FE57110FB7C}">
      <dgm:prSet/>
      <dgm:spPr/>
      <dgm:t>
        <a:bodyPr/>
        <a:lstStyle/>
        <a:p>
          <a:pPr>
            <a:lnSpc>
              <a:spcPct val="100000"/>
            </a:lnSpc>
          </a:pPr>
          <a:r>
            <a:rPr lang="en-US"/>
            <a:t>All Substantial Amendments will require a public hearing and comment period.</a:t>
          </a:r>
        </a:p>
      </dgm:t>
    </dgm:pt>
    <dgm:pt modelId="{66C22272-A4B3-409D-AE1F-95016D539ABF}" type="parTrans" cxnId="{A7B16AC4-1EF8-4C32-A12B-AF5E1E10BD2A}">
      <dgm:prSet/>
      <dgm:spPr/>
      <dgm:t>
        <a:bodyPr/>
        <a:lstStyle/>
        <a:p>
          <a:endParaRPr lang="en-US"/>
        </a:p>
      </dgm:t>
    </dgm:pt>
    <dgm:pt modelId="{032B6D8F-5239-48B4-83D2-0214EA0DED2D}" type="sibTrans" cxnId="{A7B16AC4-1EF8-4C32-A12B-AF5E1E10BD2A}">
      <dgm:prSet/>
      <dgm:spPr/>
      <dgm:t>
        <a:bodyPr/>
        <a:lstStyle/>
        <a:p>
          <a:endParaRPr lang="en-US"/>
        </a:p>
      </dgm:t>
    </dgm:pt>
    <dgm:pt modelId="{4C21358C-53C6-40D6-B179-418C2BB95892}" type="pres">
      <dgm:prSet presAssocID="{75A32A67-9430-4373-A373-EB27315B78EC}" presName="root" presStyleCnt="0">
        <dgm:presLayoutVars>
          <dgm:dir/>
          <dgm:resizeHandles val="exact"/>
        </dgm:presLayoutVars>
      </dgm:prSet>
      <dgm:spPr/>
    </dgm:pt>
    <dgm:pt modelId="{568D25FF-7C91-4E53-8E3F-F52BD0376360}" type="pres">
      <dgm:prSet presAssocID="{F06BBAF3-A111-4F43-A111-86F336622B9C}" presName="compNode" presStyleCnt="0"/>
      <dgm:spPr/>
    </dgm:pt>
    <dgm:pt modelId="{E6C94E2E-9CF7-4133-9EE1-A17E1D977531}" type="pres">
      <dgm:prSet presAssocID="{F06BBAF3-A111-4F43-A111-86F336622B9C}" presName="bgRect" presStyleLbl="bgShp" presStyleIdx="0" presStyleCnt="5" custLinFactNeighborX="411" custLinFactNeighborY="-469"/>
      <dgm:spPr/>
    </dgm:pt>
    <dgm:pt modelId="{4C1A7065-DD2F-4BDA-BA6F-149013A3853F}" type="pres">
      <dgm:prSet presAssocID="{F06BBAF3-A111-4F43-A111-86F336622B9C}"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Document"/>
        </a:ext>
      </dgm:extLst>
    </dgm:pt>
    <dgm:pt modelId="{7A26C99A-E96D-4243-99EF-7EE311E16405}" type="pres">
      <dgm:prSet presAssocID="{F06BBAF3-A111-4F43-A111-86F336622B9C}" presName="spaceRect" presStyleCnt="0"/>
      <dgm:spPr/>
    </dgm:pt>
    <dgm:pt modelId="{52F9B457-FE73-45EC-B5E1-53D7E10BF141}" type="pres">
      <dgm:prSet presAssocID="{F06BBAF3-A111-4F43-A111-86F336622B9C}" presName="parTx" presStyleLbl="revTx" presStyleIdx="0" presStyleCnt="5">
        <dgm:presLayoutVars>
          <dgm:chMax val="0"/>
          <dgm:chPref val="0"/>
        </dgm:presLayoutVars>
      </dgm:prSet>
      <dgm:spPr/>
    </dgm:pt>
    <dgm:pt modelId="{0FF79259-63BE-4DF5-B574-61DD8E3D0BFA}" type="pres">
      <dgm:prSet presAssocID="{2F6AE472-CD53-4F30-B11D-3013F9C6FD4C}" presName="sibTrans" presStyleCnt="0"/>
      <dgm:spPr/>
    </dgm:pt>
    <dgm:pt modelId="{D9ECFA8A-E2D8-4715-BC76-3F87C2BB3148}" type="pres">
      <dgm:prSet presAssocID="{909EF1C1-21E0-41F7-985B-33B58879B0F5}" presName="compNode" presStyleCnt="0"/>
      <dgm:spPr/>
    </dgm:pt>
    <dgm:pt modelId="{C06ECA9A-5B50-4330-8D94-EEEE06366C53}" type="pres">
      <dgm:prSet presAssocID="{909EF1C1-21E0-41F7-985B-33B58879B0F5}" presName="bgRect" presStyleLbl="bgShp" presStyleIdx="1" presStyleCnt="5"/>
      <dgm:spPr/>
    </dgm:pt>
    <dgm:pt modelId="{2F814612-5825-452B-8B24-0EE60B585DEB}" type="pres">
      <dgm:prSet presAssocID="{909EF1C1-21E0-41F7-985B-33B58879B0F5}"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03A5E094-FCC2-429E-870A-33415EA1B14D}" type="pres">
      <dgm:prSet presAssocID="{909EF1C1-21E0-41F7-985B-33B58879B0F5}" presName="spaceRect" presStyleCnt="0"/>
      <dgm:spPr/>
    </dgm:pt>
    <dgm:pt modelId="{79BF799A-C1D7-40EC-85A8-D5719E43D8C6}" type="pres">
      <dgm:prSet presAssocID="{909EF1C1-21E0-41F7-985B-33B58879B0F5}" presName="parTx" presStyleLbl="revTx" presStyleIdx="1" presStyleCnt="5">
        <dgm:presLayoutVars>
          <dgm:chMax val="0"/>
          <dgm:chPref val="0"/>
        </dgm:presLayoutVars>
      </dgm:prSet>
      <dgm:spPr/>
    </dgm:pt>
    <dgm:pt modelId="{1F4591CD-FEBE-4C75-9BBB-6934FBA6A87C}" type="pres">
      <dgm:prSet presAssocID="{D2D44DE9-4BC8-4321-B1A1-491432C69D02}" presName="sibTrans" presStyleCnt="0"/>
      <dgm:spPr/>
    </dgm:pt>
    <dgm:pt modelId="{994AAD58-35C9-4C72-BD3C-3610DFAD0F00}" type="pres">
      <dgm:prSet presAssocID="{F0144845-29EA-4EC0-AB4C-E03F99057E24}" presName="compNode" presStyleCnt="0"/>
      <dgm:spPr/>
    </dgm:pt>
    <dgm:pt modelId="{EB3194BF-08E9-4C6F-A10D-8C0C87FF22DA}" type="pres">
      <dgm:prSet presAssocID="{F0144845-29EA-4EC0-AB4C-E03F99057E24}" presName="bgRect" presStyleLbl="bgShp" presStyleIdx="2" presStyleCnt="5"/>
      <dgm:spPr/>
    </dgm:pt>
    <dgm:pt modelId="{8DFFE1F5-2FC2-4D4B-93C5-FF5A65F9E7EA}" type="pres">
      <dgm:prSet presAssocID="{F0144845-29EA-4EC0-AB4C-E03F99057E24}"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oney"/>
        </a:ext>
      </dgm:extLst>
    </dgm:pt>
    <dgm:pt modelId="{38566F33-96F3-490D-96F0-6B60CBFB1A5A}" type="pres">
      <dgm:prSet presAssocID="{F0144845-29EA-4EC0-AB4C-E03F99057E24}" presName="spaceRect" presStyleCnt="0"/>
      <dgm:spPr/>
    </dgm:pt>
    <dgm:pt modelId="{60C77222-7A31-4394-AD8C-91210F1F04F2}" type="pres">
      <dgm:prSet presAssocID="{F0144845-29EA-4EC0-AB4C-E03F99057E24}" presName="parTx" presStyleLbl="revTx" presStyleIdx="2" presStyleCnt="5">
        <dgm:presLayoutVars>
          <dgm:chMax val="0"/>
          <dgm:chPref val="0"/>
        </dgm:presLayoutVars>
      </dgm:prSet>
      <dgm:spPr/>
    </dgm:pt>
    <dgm:pt modelId="{7EB65DB2-A58C-4D1E-AD01-D6B91D3ABBBF}" type="pres">
      <dgm:prSet presAssocID="{A37B0A44-DF9B-44EC-8BF6-A4502C8A131E}" presName="sibTrans" presStyleCnt="0"/>
      <dgm:spPr/>
    </dgm:pt>
    <dgm:pt modelId="{43C76AA0-58BA-4674-83EB-570F4A59F616}" type="pres">
      <dgm:prSet presAssocID="{D1678B5C-A4EA-48E1-9731-D8862810F63B}" presName="compNode" presStyleCnt="0"/>
      <dgm:spPr/>
    </dgm:pt>
    <dgm:pt modelId="{FEB78063-1694-4035-8574-C05EACFCD1AE}" type="pres">
      <dgm:prSet presAssocID="{D1678B5C-A4EA-48E1-9731-D8862810F63B}" presName="bgRect" presStyleLbl="bgShp" presStyleIdx="3" presStyleCnt="5"/>
      <dgm:spPr/>
    </dgm:pt>
    <dgm:pt modelId="{CECFBC5E-0607-4DDC-A780-0665B67B1512}" type="pres">
      <dgm:prSet presAssocID="{D1678B5C-A4EA-48E1-9731-D8862810F63B}"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803865D8-45C2-4915-98C5-CEF08DC78550}" type="pres">
      <dgm:prSet presAssocID="{D1678B5C-A4EA-48E1-9731-D8862810F63B}" presName="spaceRect" presStyleCnt="0"/>
      <dgm:spPr/>
    </dgm:pt>
    <dgm:pt modelId="{29477360-4EF3-4660-B68D-D54372315469}" type="pres">
      <dgm:prSet presAssocID="{D1678B5C-A4EA-48E1-9731-D8862810F63B}" presName="parTx" presStyleLbl="revTx" presStyleIdx="3" presStyleCnt="5">
        <dgm:presLayoutVars>
          <dgm:chMax val="0"/>
          <dgm:chPref val="0"/>
        </dgm:presLayoutVars>
      </dgm:prSet>
      <dgm:spPr/>
    </dgm:pt>
    <dgm:pt modelId="{0D3F12A0-230C-41F8-8A31-AB53A885BAC9}" type="pres">
      <dgm:prSet presAssocID="{C4C751BF-68A5-495F-A989-4DD7D62CF891}" presName="sibTrans" presStyleCnt="0"/>
      <dgm:spPr/>
    </dgm:pt>
    <dgm:pt modelId="{FF761F4A-7062-4519-AB79-87FED066EBDC}" type="pres">
      <dgm:prSet presAssocID="{8CC61184-CC60-4802-9D1F-9FE57110FB7C}" presName="compNode" presStyleCnt="0"/>
      <dgm:spPr/>
    </dgm:pt>
    <dgm:pt modelId="{E68B8713-4AF4-4818-AA72-2C0930CA016C}" type="pres">
      <dgm:prSet presAssocID="{8CC61184-CC60-4802-9D1F-9FE57110FB7C}" presName="bgRect" presStyleLbl="bgShp" presStyleIdx="4" presStyleCnt="5"/>
      <dgm:spPr/>
    </dgm:pt>
    <dgm:pt modelId="{791BA0DE-F38A-4C7E-A971-07E609ADED8E}" type="pres">
      <dgm:prSet presAssocID="{8CC61184-CC60-4802-9D1F-9FE57110FB7C}"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Gavel"/>
        </a:ext>
      </dgm:extLst>
    </dgm:pt>
    <dgm:pt modelId="{FAB53457-CEFF-4F31-8AE3-3596C583BE57}" type="pres">
      <dgm:prSet presAssocID="{8CC61184-CC60-4802-9D1F-9FE57110FB7C}" presName="spaceRect" presStyleCnt="0"/>
      <dgm:spPr/>
    </dgm:pt>
    <dgm:pt modelId="{9E1B1B5D-C72A-4126-8E8C-4861B9228938}" type="pres">
      <dgm:prSet presAssocID="{8CC61184-CC60-4802-9D1F-9FE57110FB7C}" presName="parTx" presStyleLbl="revTx" presStyleIdx="4" presStyleCnt="5">
        <dgm:presLayoutVars>
          <dgm:chMax val="0"/>
          <dgm:chPref val="0"/>
        </dgm:presLayoutVars>
      </dgm:prSet>
      <dgm:spPr/>
    </dgm:pt>
  </dgm:ptLst>
  <dgm:cxnLst>
    <dgm:cxn modelId="{47B23E08-B1C3-4E2E-A542-802EA95C6A7B}" srcId="{75A32A67-9430-4373-A373-EB27315B78EC}" destId="{909EF1C1-21E0-41F7-985B-33B58879B0F5}" srcOrd="1" destOrd="0" parTransId="{2428D232-8911-4CAA-9CBC-A6665EEF9C24}" sibTransId="{D2D44DE9-4BC8-4321-B1A1-491432C69D02}"/>
    <dgm:cxn modelId="{94BA4A24-347A-4696-B598-1B16998EAEF5}" type="presOf" srcId="{F0144845-29EA-4EC0-AB4C-E03F99057E24}" destId="{60C77222-7A31-4394-AD8C-91210F1F04F2}" srcOrd="0" destOrd="0" presId="urn:microsoft.com/office/officeart/2018/2/layout/IconVerticalSolidList"/>
    <dgm:cxn modelId="{87D2AF2A-6849-42C6-A7CB-1C4F09A90C52}" type="presOf" srcId="{75A32A67-9430-4373-A373-EB27315B78EC}" destId="{4C21358C-53C6-40D6-B179-418C2BB95892}" srcOrd="0" destOrd="0" presId="urn:microsoft.com/office/officeart/2018/2/layout/IconVerticalSolidList"/>
    <dgm:cxn modelId="{056A9E50-1557-441C-A1E3-98B7313F5995}" type="presOf" srcId="{8CC61184-CC60-4802-9D1F-9FE57110FB7C}" destId="{9E1B1B5D-C72A-4126-8E8C-4861B9228938}" srcOrd="0" destOrd="0" presId="urn:microsoft.com/office/officeart/2018/2/layout/IconVerticalSolidList"/>
    <dgm:cxn modelId="{304B287C-71B8-429B-A1C8-E0946E86D6FE}" type="presOf" srcId="{F06BBAF3-A111-4F43-A111-86F336622B9C}" destId="{52F9B457-FE73-45EC-B5E1-53D7E10BF141}" srcOrd="0" destOrd="0" presId="urn:microsoft.com/office/officeart/2018/2/layout/IconVerticalSolidList"/>
    <dgm:cxn modelId="{ADB77E9C-569E-44AD-BE36-B1890C184D4F}" srcId="{75A32A67-9430-4373-A373-EB27315B78EC}" destId="{F06BBAF3-A111-4F43-A111-86F336622B9C}" srcOrd="0" destOrd="0" parTransId="{D826FADA-55A3-4687-A7F7-1E73A1F8713B}" sibTransId="{2F6AE472-CD53-4F30-B11D-3013F9C6FD4C}"/>
    <dgm:cxn modelId="{39F8E69D-DF84-4079-90C7-B7087737DC4A}" srcId="{75A32A67-9430-4373-A373-EB27315B78EC}" destId="{D1678B5C-A4EA-48E1-9731-D8862810F63B}" srcOrd="3" destOrd="0" parTransId="{2804B437-6D70-4FE5-940B-41C2471EF4AD}" sibTransId="{C4C751BF-68A5-495F-A989-4DD7D62CF891}"/>
    <dgm:cxn modelId="{A7B16AC4-1EF8-4C32-A12B-AF5E1E10BD2A}" srcId="{75A32A67-9430-4373-A373-EB27315B78EC}" destId="{8CC61184-CC60-4802-9D1F-9FE57110FB7C}" srcOrd="4" destOrd="0" parTransId="{66C22272-A4B3-409D-AE1F-95016D539ABF}" sibTransId="{032B6D8F-5239-48B4-83D2-0214EA0DED2D}"/>
    <dgm:cxn modelId="{E64385CC-EB6E-423C-892D-B6CF57BFBAAB}" srcId="{75A32A67-9430-4373-A373-EB27315B78EC}" destId="{F0144845-29EA-4EC0-AB4C-E03F99057E24}" srcOrd="2" destOrd="0" parTransId="{1952AEEA-E5DF-4723-8D81-914F17FE5243}" sibTransId="{A37B0A44-DF9B-44EC-8BF6-A4502C8A131E}"/>
    <dgm:cxn modelId="{1938CBE0-ADDA-4BCD-9B30-E5D680A48ECC}" type="presOf" srcId="{D1678B5C-A4EA-48E1-9731-D8862810F63B}" destId="{29477360-4EF3-4660-B68D-D54372315469}" srcOrd="0" destOrd="0" presId="urn:microsoft.com/office/officeart/2018/2/layout/IconVerticalSolidList"/>
    <dgm:cxn modelId="{FCCFAAF5-C017-47C1-804D-5E575EA351BF}" type="presOf" srcId="{909EF1C1-21E0-41F7-985B-33B58879B0F5}" destId="{79BF799A-C1D7-40EC-85A8-D5719E43D8C6}" srcOrd="0" destOrd="0" presId="urn:microsoft.com/office/officeart/2018/2/layout/IconVerticalSolidList"/>
    <dgm:cxn modelId="{835739D8-C220-44F0-9863-E64E2BBCACFC}" type="presParOf" srcId="{4C21358C-53C6-40D6-B179-418C2BB95892}" destId="{568D25FF-7C91-4E53-8E3F-F52BD0376360}" srcOrd="0" destOrd="0" presId="urn:microsoft.com/office/officeart/2018/2/layout/IconVerticalSolidList"/>
    <dgm:cxn modelId="{7A4936B8-049D-462B-944C-5B79771F5EC0}" type="presParOf" srcId="{568D25FF-7C91-4E53-8E3F-F52BD0376360}" destId="{E6C94E2E-9CF7-4133-9EE1-A17E1D977531}" srcOrd="0" destOrd="0" presId="urn:microsoft.com/office/officeart/2018/2/layout/IconVerticalSolidList"/>
    <dgm:cxn modelId="{255D826A-6BB7-44BB-893F-66E4B8B79FEC}" type="presParOf" srcId="{568D25FF-7C91-4E53-8E3F-F52BD0376360}" destId="{4C1A7065-DD2F-4BDA-BA6F-149013A3853F}" srcOrd="1" destOrd="0" presId="urn:microsoft.com/office/officeart/2018/2/layout/IconVerticalSolidList"/>
    <dgm:cxn modelId="{C3E77F85-D15A-434D-8C57-E68C7FE25D6D}" type="presParOf" srcId="{568D25FF-7C91-4E53-8E3F-F52BD0376360}" destId="{7A26C99A-E96D-4243-99EF-7EE311E16405}" srcOrd="2" destOrd="0" presId="urn:microsoft.com/office/officeart/2018/2/layout/IconVerticalSolidList"/>
    <dgm:cxn modelId="{C2DC9EBB-2315-4636-9809-AF0FD9E6180C}" type="presParOf" srcId="{568D25FF-7C91-4E53-8E3F-F52BD0376360}" destId="{52F9B457-FE73-45EC-B5E1-53D7E10BF141}" srcOrd="3" destOrd="0" presId="urn:microsoft.com/office/officeart/2018/2/layout/IconVerticalSolidList"/>
    <dgm:cxn modelId="{48C62854-74F0-4D49-8E3A-C86ECC7EE5D9}" type="presParOf" srcId="{4C21358C-53C6-40D6-B179-418C2BB95892}" destId="{0FF79259-63BE-4DF5-B574-61DD8E3D0BFA}" srcOrd="1" destOrd="0" presId="urn:microsoft.com/office/officeart/2018/2/layout/IconVerticalSolidList"/>
    <dgm:cxn modelId="{AC1A7238-B8EB-45E5-8F35-9C567E665363}" type="presParOf" srcId="{4C21358C-53C6-40D6-B179-418C2BB95892}" destId="{D9ECFA8A-E2D8-4715-BC76-3F87C2BB3148}" srcOrd="2" destOrd="0" presId="urn:microsoft.com/office/officeart/2018/2/layout/IconVerticalSolidList"/>
    <dgm:cxn modelId="{1BA2FA9A-93BF-43FE-ABB8-4BEDD0B17C50}" type="presParOf" srcId="{D9ECFA8A-E2D8-4715-BC76-3F87C2BB3148}" destId="{C06ECA9A-5B50-4330-8D94-EEEE06366C53}" srcOrd="0" destOrd="0" presId="urn:microsoft.com/office/officeart/2018/2/layout/IconVerticalSolidList"/>
    <dgm:cxn modelId="{402C46E8-5FA4-45A6-AC25-5507B1249CB6}" type="presParOf" srcId="{D9ECFA8A-E2D8-4715-BC76-3F87C2BB3148}" destId="{2F814612-5825-452B-8B24-0EE60B585DEB}" srcOrd="1" destOrd="0" presId="urn:microsoft.com/office/officeart/2018/2/layout/IconVerticalSolidList"/>
    <dgm:cxn modelId="{2844E39B-6CAA-4C30-9357-A91F7B18A4A2}" type="presParOf" srcId="{D9ECFA8A-E2D8-4715-BC76-3F87C2BB3148}" destId="{03A5E094-FCC2-429E-870A-33415EA1B14D}" srcOrd="2" destOrd="0" presId="urn:microsoft.com/office/officeart/2018/2/layout/IconVerticalSolidList"/>
    <dgm:cxn modelId="{D8E9CB91-7D5A-4FC1-A9B8-662F86A15890}" type="presParOf" srcId="{D9ECFA8A-E2D8-4715-BC76-3F87C2BB3148}" destId="{79BF799A-C1D7-40EC-85A8-D5719E43D8C6}" srcOrd="3" destOrd="0" presId="urn:microsoft.com/office/officeart/2018/2/layout/IconVerticalSolidList"/>
    <dgm:cxn modelId="{6C19B689-9180-4861-A2B1-D4E829D513E2}" type="presParOf" srcId="{4C21358C-53C6-40D6-B179-418C2BB95892}" destId="{1F4591CD-FEBE-4C75-9BBB-6934FBA6A87C}" srcOrd="3" destOrd="0" presId="urn:microsoft.com/office/officeart/2018/2/layout/IconVerticalSolidList"/>
    <dgm:cxn modelId="{48582062-52B7-49F0-BD58-BDA20F477879}" type="presParOf" srcId="{4C21358C-53C6-40D6-B179-418C2BB95892}" destId="{994AAD58-35C9-4C72-BD3C-3610DFAD0F00}" srcOrd="4" destOrd="0" presId="urn:microsoft.com/office/officeart/2018/2/layout/IconVerticalSolidList"/>
    <dgm:cxn modelId="{193EDA4B-9109-4E9E-BBF6-543BD9F08381}" type="presParOf" srcId="{994AAD58-35C9-4C72-BD3C-3610DFAD0F00}" destId="{EB3194BF-08E9-4C6F-A10D-8C0C87FF22DA}" srcOrd="0" destOrd="0" presId="urn:microsoft.com/office/officeart/2018/2/layout/IconVerticalSolidList"/>
    <dgm:cxn modelId="{D78C9C85-BA7B-4CC2-91BB-849BE2F7D9EE}" type="presParOf" srcId="{994AAD58-35C9-4C72-BD3C-3610DFAD0F00}" destId="{8DFFE1F5-2FC2-4D4B-93C5-FF5A65F9E7EA}" srcOrd="1" destOrd="0" presId="urn:microsoft.com/office/officeart/2018/2/layout/IconVerticalSolidList"/>
    <dgm:cxn modelId="{51405D63-3268-432B-8E4C-0BE31FA325D4}" type="presParOf" srcId="{994AAD58-35C9-4C72-BD3C-3610DFAD0F00}" destId="{38566F33-96F3-490D-96F0-6B60CBFB1A5A}" srcOrd="2" destOrd="0" presId="urn:microsoft.com/office/officeart/2018/2/layout/IconVerticalSolidList"/>
    <dgm:cxn modelId="{06328D27-BDA9-4957-8FCF-F07D5B34CBDE}" type="presParOf" srcId="{994AAD58-35C9-4C72-BD3C-3610DFAD0F00}" destId="{60C77222-7A31-4394-AD8C-91210F1F04F2}" srcOrd="3" destOrd="0" presId="urn:microsoft.com/office/officeart/2018/2/layout/IconVerticalSolidList"/>
    <dgm:cxn modelId="{ECF69C73-FE1F-4B83-99E8-95A525964D4C}" type="presParOf" srcId="{4C21358C-53C6-40D6-B179-418C2BB95892}" destId="{7EB65DB2-A58C-4D1E-AD01-D6B91D3ABBBF}" srcOrd="5" destOrd="0" presId="urn:microsoft.com/office/officeart/2018/2/layout/IconVerticalSolidList"/>
    <dgm:cxn modelId="{DD54E758-5814-4CE8-B8C2-27F657E18713}" type="presParOf" srcId="{4C21358C-53C6-40D6-B179-418C2BB95892}" destId="{43C76AA0-58BA-4674-83EB-570F4A59F616}" srcOrd="6" destOrd="0" presId="urn:microsoft.com/office/officeart/2018/2/layout/IconVerticalSolidList"/>
    <dgm:cxn modelId="{37C753FC-CE57-4488-9E0A-96E457965D9B}" type="presParOf" srcId="{43C76AA0-58BA-4674-83EB-570F4A59F616}" destId="{FEB78063-1694-4035-8574-C05EACFCD1AE}" srcOrd="0" destOrd="0" presId="urn:microsoft.com/office/officeart/2018/2/layout/IconVerticalSolidList"/>
    <dgm:cxn modelId="{595F69DB-3EDD-4AC8-AE70-CAFD6C1E59E0}" type="presParOf" srcId="{43C76AA0-58BA-4674-83EB-570F4A59F616}" destId="{CECFBC5E-0607-4DDC-A780-0665B67B1512}" srcOrd="1" destOrd="0" presId="urn:microsoft.com/office/officeart/2018/2/layout/IconVerticalSolidList"/>
    <dgm:cxn modelId="{EDBA8183-35D5-4E39-B4E9-47188FF0B789}" type="presParOf" srcId="{43C76AA0-58BA-4674-83EB-570F4A59F616}" destId="{803865D8-45C2-4915-98C5-CEF08DC78550}" srcOrd="2" destOrd="0" presId="urn:microsoft.com/office/officeart/2018/2/layout/IconVerticalSolidList"/>
    <dgm:cxn modelId="{78812CD2-5055-4A00-B7C0-9E21F178E4EF}" type="presParOf" srcId="{43C76AA0-58BA-4674-83EB-570F4A59F616}" destId="{29477360-4EF3-4660-B68D-D54372315469}" srcOrd="3" destOrd="0" presId="urn:microsoft.com/office/officeart/2018/2/layout/IconVerticalSolidList"/>
    <dgm:cxn modelId="{7042BDDD-FFA5-434F-BC49-434D5EB695C2}" type="presParOf" srcId="{4C21358C-53C6-40D6-B179-418C2BB95892}" destId="{0D3F12A0-230C-41F8-8A31-AB53A885BAC9}" srcOrd="7" destOrd="0" presId="urn:microsoft.com/office/officeart/2018/2/layout/IconVerticalSolidList"/>
    <dgm:cxn modelId="{BE430368-4B66-49B5-B266-13F08B6D8725}" type="presParOf" srcId="{4C21358C-53C6-40D6-B179-418C2BB95892}" destId="{FF761F4A-7062-4519-AB79-87FED066EBDC}" srcOrd="8" destOrd="0" presId="urn:microsoft.com/office/officeart/2018/2/layout/IconVerticalSolidList"/>
    <dgm:cxn modelId="{3D782C8E-9219-4497-B646-B24CE36CD311}" type="presParOf" srcId="{FF761F4A-7062-4519-AB79-87FED066EBDC}" destId="{E68B8713-4AF4-4818-AA72-2C0930CA016C}" srcOrd="0" destOrd="0" presId="urn:microsoft.com/office/officeart/2018/2/layout/IconVerticalSolidList"/>
    <dgm:cxn modelId="{A7B1E5D4-A70C-4DA2-9506-F5C767DBBCB6}" type="presParOf" srcId="{FF761F4A-7062-4519-AB79-87FED066EBDC}" destId="{791BA0DE-F38A-4C7E-A971-07E609ADED8E}" srcOrd="1" destOrd="0" presId="urn:microsoft.com/office/officeart/2018/2/layout/IconVerticalSolidList"/>
    <dgm:cxn modelId="{9444DF0C-7B66-43D9-98E3-0965DDE4345D}" type="presParOf" srcId="{FF761F4A-7062-4519-AB79-87FED066EBDC}" destId="{FAB53457-CEFF-4F31-8AE3-3596C583BE57}" srcOrd="2" destOrd="0" presId="urn:microsoft.com/office/officeart/2018/2/layout/IconVerticalSolidList"/>
    <dgm:cxn modelId="{3C81388D-CD8B-48B0-A51C-4E777F5F8899}" type="presParOf" srcId="{FF761F4A-7062-4519-AB79-87FED066EBDC}" destId="{9E1B1B5D-C72A-4126-8E8C-4861B922893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ED8F0B-267B-423D-B4E9-9CCD7A3135A4}" type="doc">
      <dgm:prSet loTypeId="urn:microsoft.com/office/officeart/2005/8/layout/vList6" loCatId="list" qsTypeId="urn:microsoft.com/office/officeart/2005/8/quickstyle/3d1" qsCatId="3D" csTypeId="urn:microsoft.com/office/officeart/2005/8/colors/accent1_3" csCatId="accent1" phldr="1"/>
      <dgm:spPr/>
      <dgm:t>
        <a:bodyPr/>
        <a:lstStyle/>
        <a:p>
          <a:endParaRPr lang="en-US"/>
        </a:p>
      </dgm:t>
    </dgm:pt>
    <dgm:pt modelId="{4130C737-8591-4F09-81D1-29DDD8C0A6D9}">
      <dgm:prSet phldrT="[Text]" custT="1"/>
      <dgm:spPr/>
      <dgm:t>
        <a:bodyPr/>
        <a:lstStyle/>
        <a:p>
          <a:r>
            <a:rPr lang="en-US" sz="2800" dirty="0"/>
            <a:t>Total Funding $2,731,947</a:t>
          </a:r>
        </a:p>
      </dgm:t>
    </dgm:pt>
    <dgm:pt modelId="{03BEB5F6-B0E6-4C2C-B596-638368E04AA6}" type="parTrans" cxnId="{1B0B3298-48FA-4B6A-9A67-C66BF50E8F1D}">
      <dgm:prSet/>
      <dgm:spPr/>
      <dgm:t>
        <a:bodyPr/>
        <a:lstStyle/>
        <a:p>
          <a:endParaRPr lang="en-US"/>
        </a:p>
      </dgm:t>
    </dgm:pt>
    <dgm:pt modelId="{4F90D88A-028C-4A9F-811E-18310A82E0B7}" type="sibTrans" cxnId="{1B0B3298-48FA-4B6A-9A67-C66BF50E8F1D}">
      <dgm:prSet/>
      <dgm:spPr/>
      <dgm:t>
        <a:bodyPr/>
        <a:lstStyle/>
        <a:p>
          <a:endParaRPr lang="en-US"/>
        </a:p>
      </dgm:t>
    </dgm:pt>
    <dgm:pt modelId="{BCA9361D-45BB-4BCF-9E81-08CE9724AC6B}">
      <dgm:prSet phldrT="[Text]" custT="1"/>
      <dgm:spPr/>
      <dgm:t>
        <a:bodyPr/>
        <a:lstStyle/>
        <a:p>
          <a:pPr algn="l"/>
          <a:r>
            <a:rPr lang="en-US" sz="2800" kern="1200" dirty="0">
              <a:solidFill>
                <a:srgbClr val="FFFFFF"/>
              </a:solidFill>
              <a:latin typeface="Arial"/>
              <a:ea typeface="+mn-ea"/>
              <a:cs typeface="+mn-cs"/>
            </a:rPr>
            <a:t>STRMU	</a:t>
          </a:r>
        </a:p>
      </dgm:t>
    </dgm:pt>
    <dgm:pt modelId="{246AA06C-B452-4210-810A-375C7622268C}" type="parTrans" cxnId="{71071CBD-65E6-4F14-9555-7CE4FE88B7DF}">
      <dgm:prSet/>
      <dgm:spPr/>
      <dgm:t>
        <a:bodyPr/>
        <a:lstStyle/>
        <a:p>
          <a:endParaRPr lang="en-US"/>
        </a:p>
      </dgm:t>
    </dgm:pt>
    <dgm:pt modelId="{ECC9AEC2-0460-40B5-A478-ECEA1F8D8721}" type="sibTrans" cxnId="{71071CBD-65E6-4F14-9555-7CE4FE88B7DF}">
      <dgm:prSet/>
      <dgm:spPr/>
      <dgm:t>
        <a:bodyPr/>
        <a:lstStyle/>
        <a:p>
          <a:endParaRPr lang="en-US"/>
        </a:p>
      </dgm:t>
    </dgm:pt>
    <dgm:pt modelId="{879AA416-58C3-48C9-BDFB-EC443BB74D3E}">
      <dgm:prSet phldrT="[Text]" custT="1"/>
      <dgm:spPr/>
      <dgm:t>
        <a:bodyPr/>
        <a:lstStyle/>
        <a:p>
          <a:pPr algn="l"/>
          <a:r>
            <a:rPr lang="en-US" sz="2800" dirty="0"/>
            <a:t>TBRA		</a:t>
          </a:r>
        </a:p>
      </dgm:t>
    </dgm:pt>
    <dgm:pt modelId="{E6C3689D-927A-494A-9B56-A3B10EA7D81F}" type="parTrans" cxnId="{C3FCE47A-27DC-4327-B9B1-0565A2B08C02}">
      <dgm:prSet/>
      <dgm:spPr/>
      <dgm:t>
        <a:bodyPr/>
        <a:lstStyle/>
        <a:p>
          <a:endParaRPr lang="en-US"/>
        </a:p>
      </dgm:t>
    </dgm:pt>
    <dgm:pt modelId="{CEB9DD43-E19B-48F8-8513-64DE23A040F7}" type="sibTrans" cxnId="{C3FCE47A-27DC-4327-B9B1-0565A2B08C02}">
      <dgm:prSet/>
      <dgm:spPr/>
      <dgm:t>
        <a:bodyPr/>
        <a:lstStyle/>
        <a:p>
          <a:endParaRPr lang="en-US"/>
        </a:p>
      </dgm:t>
    </dgm:pt>
    <dgm:pt modelId="{A9DF32BF-FD33-414E-AFA4-92FC3DEAFB4D}">
      <dgm:prSet custT="1"/>
      <dgm:spPr/>
      <dgm:t>
        <a:bodyPr/>
        <a:lstStyle/>
        <a:p>
          <a:pPr algn="l">
            <a:buFontTx/>
            <a:buNone/>
          </a:pPr>
          <a:r>
            <a:rPr lang="en-US" sz="2800" dirty="0"/>
            <a:t>	Households Served — 104</a:t>
          </a:r>
        </a:p>
      </dgm:t>
    </dgm:pt>
    <dgm:pt modelId="{F0EEF428-BAF4-444C-A44E-99DDDFDF3298}" type="parTrans" cxnId="{FE4FBD81-28CE-4E79-96DE-0D4A10E038AB}">
      <dgm:prSet/>
      <dgm:spPr/>
      <dgm:t>
        <a:bodyPr/>
        <a:lstStyle/>
        <a:p>
          <a:endParaRPr lang="en-US"/>
        </a:p>
      </dgm:t>
    </dgm:pt>
    <dgm:pt modelId="{083A5789-9BC0-43BD-941F-970A2BC3626F}" type="sibTrans" cxnId="{FE4FBD81-28CE-4E79-96DE-0D4A10E038AB}">
      <dgm:prSet/>
      <dgm:spPr/>
      <dgm:t>
        <a:bodyPr/>
        <a:lstStyle/>
        <a:p>
          <a:endParaRPr lang="en-US"/>
        </a:p>
      </dgm:t>
    </dgm:pt>
    <dgm:pt modelId="{A2550A01-6E34-48BC-A546-DAABAFFF5759}">
      <dgm:prSet phldrT="[Text]" custT="1"/>
      <dgm:spPr/>
      <dgm:t>
        <a:bodyPr/>
        <a:lstStyle/>
        <a:p>
          <a:pPr algn="l">
            <a:buNone/>
          </a:pPr>
          <a:r>
            <a:rPr lang="en-US" sz="2800" kern="1200" dirty="0">
              <a:solidFill>
                <a:srgbClr val="253746">
                  <a:hueOff val="0"/>
                  <a:satOff val="0"/>
                  <a:lumOff val="0"/>
                  <a:alphaOff val="0"/>
                </a:srgbClr>
              </a:solidFill>
              <a:latin typeface="Arial"/>
              <a:ea typeface="+mn-ea"/>
              <a:cs typeface="+mn-cs"/>
            </a:rPr>
            <a:t>	Households Served — 189 </a:t>
          </a:r>
        </a:p>
      </dgm:t>
    </dgm:pt>
    <dgm:pt modelId="{6C08BDEB-A32C-4ADD-B646-69D8E20E7DAB}" type="sibTrans" cxnId="{6D37B226-F6B2-4AB5-BB0F-2F41A674FB51}">
      <dgm:prSet/>
      <dgm:spPr/>
      <dgm:t>
        <a:bodyPr/>
        <a:lstStyle/>
        <a:p>
          <a:endParaRPr lang="en-US"/>
        </a:p>
      </dgm:t>
    </dgm:pt>
    <dgm:pt modelId="{C289FED8-FB51-4A4F-8CFD-6D9895F8ECFD}" type="parTrans" cxnId="{6D37B226-F6B2-4AB5-BB0F-2F41A674FB51}">
      <dgm:prSet/>
      <dgm:spPr/>
      <dgm:t>
        <a:bodyPr/>
        <a:lstStyle/>
        <a:p>
          <a:endParaRPr lang="en-US"/>
        </a:p>
      </dgm:t>
    </dgm:pt>
    <dgm:pt modelId="{7B7096FB-E72E-4B3A-B789-3A32E20A4EFC}">
      <dgm:prSet phldrT="[Text]" custT="1"/>
      <dgm:spPr/>
      <dgm:t>
        <a:bodyPr/>
        <a:lstStyle/>
        <a:p>
          <a:pPr algn="l"/>
          <a:r>
            <a:rPr lang="en-US" sz="2800" dirty="0"/>
            <a:t>Facility Based Housing</a:t>
          </a:r>
        </a:p>
      </dgm:t>
    </dgm:pt>
    <dgm:pt modelId="{B1EDFAC7-3785-4B8B-B7AB-3A5D8290ED0B}" type="parTrans" cxnId="{3C0FEE01-BF16-4FAD-85AE-E6A0CF3988B7}">
      <dgm:prSet/>
      <dgm:spPr/>
      <dgm:t>
        <a:bodyPr/>
        <a:lstStyle/>
        <a:p>
          <a:endParaRPr lang="en-US"/>
        </a:p>
      </dgm:t>
    </dgm:pt>
    <dgm:pt modelId="{E27D318A-0A0F-4C3C-BF58-BA9B27D15D5F}" type="sibTrans" cxnId="{3C0FEE01-BF16-4FAD-85AE-E6A0CF3988B7}">
      <dgm:prSet/>
      <dgm:spPr/>
      <dgm:t>
        <a:bodyPr/>
        <a:lstStyle/>
        <a:p>
          <a:endParaRPr lang="en-US"/>
        </a:p>
      </dgm:t>
    </dgm:pt>
    <dgm:pt modelId="{792391AA-9BE6-47E0-A217-80E7A04937C2}">
      <dgm:prSet custT="1"/>
      <dgm:spPr/>
      <dgm:t>
        <a:bodyPr/>
        <a:lstStyle/>
        <a:p>
          <a:pPr>
            <a:buNone/>
          </a:pPr>
          <a:r>
            <a:rPr lang="en-US" sz="2800" kern="1200" dirty="0">
              <a:solidFill>
                <a:srgbClr val="253746">
                  <a:hueOff val="0"/>
                  <a:satOff val="0"/>
                  <a:lumOff val="0"/>
                  <a:alphaOff val="0"/>
                </a:srgbClr>
              </a:solidFill>
              <a:latin typeface="Arial"/>
              <a:ea typeface="+mn-ea"/>
              <a:cs typeface="+mn-cs"/>
            </a:rPr>
            <a:t>	Households Served —37</a:t>
          </a:r>
        </a:p>
      </dgm:t>
    </dgm:pt>
    <dgm:pt modelId="{A500D26B-9651-4D5C-B77E-8824EF496D31}" type="parTrans" cxnId="{3AB87519-02EE-4A33-9D0E-A7EAE2AE4678}">
      <dgm:prSet/>
      <dgm:spPr/>
      <dgm:t>
        <a:bodyPr/>
        <a:lstStyle/>
        <a:p>
          <a:endParaRPr lang="en-US"/>
        </a:p>
      </dgm:t>
    </dgm:pt>
    <dgm:pt modelId="{844B51B2-5F12-4BAE-AFD4-D67F3CE91083}" type="sibTrans" cxnId="{3AB87519-02EE-4A33-9D0E-A7EAE2AE4678}">
      <dgm:prSet/>
      <dgm:spPr/>
      <dgm:t>
        <a:bodyPr/>
        <a:lstStyle/>
        <a:p>
          <a:endParaRPr lang="en-US"/>
        </a:p>
      </dgm:t>
    </dgm:pt>
    <dgm:pt modelId="{9A602F0C-BFFF-472B-8AF7-1400C2F70DA2}" type="pres">
      <dgm:prSet presAssocID="{96ED8F0B-267B-423D-B4E9-9CCD7A3135A4}" presName="Name0" presStyleCnt="0">
        <dgm:presLayoutVars>
          <dgm:dir/>
          <dgm:animLvl val="lvl"/>
          <dgm:resizeHandles/>
        </dgm:presLayoutVars>
      </dgm:prSet>
      <dgm:spPr/>
    </dgm:pt>
    <dgm:pt modelId="{522AE890-46AC-4D4A-899A-1FB3B87DDA11}" type="pres">
      <dgm:prSet presAssocID="{4130C737-8591-4F09-81D1-29DDD8C0A6D9}" presName="linNode" presStyleCnt="0"/>
      <dgm:spPr/>
    </dgm:pt>
    <dgm:pt modelId="{75215307-1D6F-4765-ACF2-D23D2BFDB0B0}" type="pres">
      <dgm:prSet presAssocID="{4130C737-8591-4F09-81D1-29DDD8C0A6D9}" presName="parentShp" presStyleLbl="node1" presStyleIdx="0" presStyleCnt="4" custScaleX="166373" custScaleY="101987" custLinFactNeighborY="704">
        <dgm:presLayoutVars>
          <dgm:bulletEnabled val="1"/>
        </dgm:presLayoutVars>
      </dgm:prSet>
      <dgm:spPr/>
    </dgm:pt>
    <dgm:pt modelId="{5E4B341D-960F-4D9C-BD4B-6EBA5B78203B}" type="pres">
      <dgm:prSet presAssocID="{4130C737-8591-4F09-81D1-29DDD8C0A6D9}" presName="childShp" presStyleLbl="bgAccFollowNode1" presStyleIdx="0" presStyleCnt="4" custFlipHor="1" custScaleX="3552" custScaleY="124614" custLinFactNeighborX="-9705" custLinFactNeighborY="-176">
        <dgm:presLayoutVars>
          <dgm:bulletEnabled val="1"/>
        </dgm:presLayoutVars>
      </dgm:prSet>
      <dgm:spPr/>
    </dgm:pt>
    <dgm:pt modelId="{8BD6226F-2934-4D99-94FA-6F5FCDCE856C}" type="pres">
      <dgm:prSet presAssocID="{4F90D88A-028C-4A9F-811E-18310A82E0B7}" presName="spacing" presStyleCnt="0"/>
      <dgm:spPr/>
    </dgm:pt>
    <dgm:pt modelId="{9D17EDF0-A806-411A-9B66-6E17CB252813}" type="pres">
      <dgm:prSet presAssocID="{BCA9361D-45BB-4BCF-9E81-08CE9724AC6B}" presName="linNode" presStyleCnt="0"/>
      <dgm:spPr/>
    </dgm:pt>
    <dgm:pt modelId="{9CA6C397-6B7E-4113-B501-CC2F6FB19613}" type="pres">
      <dgm:prSet presAssocID="{BCA9361D-45BB-4BCF-9E81-08CE9724AC6B}" presName="parentShp" presStyleLbl="node1" presStyleIdx="1" presStyleCnt="4">
        <dgm:presLayoutVars>
          <dgm:bulletEnabled val="1"/>
        </dgm:presLayoutVars>
      </dgm:prSet>
      <dgm:spPr/>
    </dgm:pt>
    <dgm:pt modelId="{9A0C2062-51F7-4102-AFB0-F01D1506D927}" type="pres">
      <dgm:prSet presAssocID="{BCA9361D-45BB-4BCF-9E81-08CE9724AC6B}" presName="childShp" presStyleLbl="bgAccFollowNode1" presStyleIdx="1" presStyleCnt="4" custScaleX="106289">
        <dgm:presLayoutVars>
          <dgm:bulletEnabled val="1"/>
        </dgm:presLayoutVars>
      </dgm:prSet>
      <dgm:spPr/>
    </dgm:pt>
    <dgm:pt modelId="{4D4F5DCD-CBEC-4B21-9CDB-039C7AD4C833}" type="pres">
      <dgm:prSet presAssocID="{ECC9AEC2-0460-40B5-A478-ECEA1F8D8721}" presName="spacing" presStyleCnt="0"/>
      <dgm:spPr/>
    </dgm:pt>
    <dgm:pt modelId="{01F97588-1C1B-487E-8D04-568A1D50F79B}" type="pres">
      <dgm:prSet presAssocID="{879AA416-58C3-48C9-BDFB-EC443BB74D3E}" presName="linNode" presStyleCnt="0"/>
      <dgm:spPr/>
    </dgm:pt>
    <dgm:pt modelId="{82ECA331-7C04-4216-99FF-1BCB25CE0689}" type="pres">
      <dgm:prSet presAssocID="{879AA416-58C3-48C9-BDFB-EC443BB74D3E}" presName="parentShp" presStyleLbl="node1" presStyleIdx="2" presStyleCnt="4">
        <dgm:presLayoutVars>
          <dgm:bulletEnabled val="1"/>
        </dgm:presLayoutVars>
      </dgm:prSet>
      <dgm:spPr/>
    </dgm:pt>
    <dgm:pt modelId="{0BC78927-169D-4619-9DE6-C6B14E1E85F4}" type="pres">
      <dgm:prSet presAssocID="{879AA416-58C3-48C9-BDFB-EC443BB74D3E}" presName="childShp" presStyleLbl="bgAccFollowNode1" presStyleIdx="2" presStyleCnt="4" custScaleX="106289">
        <dgm:presLayoutVars>
          <dgm:bulletEnabled val="1"/>
        </dgm:presLayoutVars>
      </dgm:prSet>
      <dgm:spPr/>
    </dgm:pt>
    <dgm:pt modelId="{E9540D5B-9DCD-4E22-8CA8-2D804D0AAF80}" type="pres">
      <dgm:prSet presAssocID="{CEB9DD43-E19B-48F8-8513-64DE23A040F7}" presName="spacing" presStyleCnt="0"/>
      <dgm:spPr/>
    </dgm:pt>
    <dgm:pt modelId="{C3327A9D-D981-4E0C-8A91-1BFA3C800FE3}" type="pres">
      <dgm:prSet presAssocID="{7B7096FB-E72E-4B3A-B789-3A32E20A4EFC}" presName="linNode" presStyleCnt="0"/>
      <dgm:spPr/>
    </dgm:pt>
    <dgm:pt modelId="{4F01E5C7-9BA0-4C80-8384-4403CC7ACD38}" type="pres">
      <dgm:prSet presAssocID="{7B7096FB-E72E-4B3A-B789-3A32E20A4EFC}" presName="parentShp" presStyleLbl="node1" presStyleIdx="3" presStyleCnt="4">
        <dgm:presLayoutVars>
          <dgm:bulletEnabled val="1"/>
        </dgm:presLayoutVars>
      </dgm:prSet>
      <dgm:spPr/>
    </dgm:pt>
    <dgm:pt modelId="{84FC95E8-12E7-43FF-AF6F-E22EE3842E46}" type="pres">
      <dgm:prSet presAssocID="{7B7096FB-E72E-4B3A-B789-3A32E20A4EFC}" presName="childShp" presStyleLbl="bgAccFollowNode1" presStyleIdx="3" presStyleCnt="4">
        <dgm:presLayoutVars>
          <dgm:bulletEnabled val="1"/>
        </dgm:presLayoutVars>
      </dgm:prSet>
      <dgm:spPr/>
    </dgm:pt>
  </dgm:ptLst>
  <dgm:cxnLst>
    <dgm:cxn modelId="{3C0FEE01-BF16-4FAD-85AE-E6A0CF3988B7}" srcId="{96ED8F0B-267B-423D-B4E9-9CCD7A3135A4}" destId="{7B7096FB-E72E-4B3A-B789-3A32E20A4EFC}" srcOrd="3" destOrd="0" parTransId="{B1EDFAC7-3785-4B8B-B7AB-3A5D8290ED0B}" sibTransId="{E27D318A-0A0F-4C3C-BF58-BA9B27D15D5F}"/>
    <dgm:cxn modelId="{3AB87519-02EE-4A33-9D0E-A7EAE2AE4678}" srcId="{7B7096FB-E72E-4B3A-B789-3A32E20A4EFC}" destId="{792391AA-9BE6-47E0-A217-80E7A04937C2}" srcOrd="0" destOrd="0" parTransId="{A500D26B-9651-4D5C-B77E-8824EF496D31}" sibTransId="{844B51B2-5F12-4BAE-AFD4-D67F3CE91083}"/>
    <dgm:cxn modelId="{6D37B226-F6B2-4AB5-BB0F-2F41A674FB51}" srcId="{879AA416-58C3-48C9-BDFB-EC443BB74D3E}" destId="{A2550A01-6E34-48BC-A546-DAABAFFF5759}" srcOrd="0" destOrd="0" parTransId="{C289FED8-FB51-4A4F-8CFD-6D9895F8ECFD}" sibTransId="{6C08BDEB-A32C-4ADD-B646-69D8E20E7DAB}"/>
    <dgm:cxn modelId="{6D842529-E711-418C-9103-E16F93B3C6AF}" type="presOf" srcId="{A9DF32BF-FD33-414E-AFA4-92FC3DEAFB4D}" destId="{9A0C2062-51F7-4102-AFB0-F01D1506D927}" srcOrd="0" destOrd="0" presId="urn:microsoft.com/office/officeart/2005/8/layout/vList6"/>
    <dgm:cxn modelId="{6B2E1640-2891-41AF-83B1-A7BA7FF723C2}" type="presOf" srcId="{4130C737-8591-4F09-81D1-29DDD8C0A6D9}" destId="{75215307-1D6F-4765-ACF2-D23D2BFDB0B0}" srcOrd="0" destOrd="0" presId="urn:microsoft.com/office/officeart/2005/8/layout/vList6"/>
    <dgm:cxn modelId="{C3FCE47A-27DC-4327-B9B1-0565A2B08C02}" srcId="{96ED8F0B-267B-423D-B4E9-9CCD7A3135A4}" destId="{879AA416-58C3-48C9-BDFB-EC443BB74D3E}" srcOrd="2" destOrd="0" parTransId="{E6C3689D-927A-494A-9B56-A3B10EA7D81F}" sibTransId="{CEB9DD43-E19B-48F8-8513-64DE23A040F7}"/>
    <dgm:cxn modelId="{FE4FBD81-28CE-4E79-96DE-0D4A10E038AB}" srcId="{BCA9361D-45BB-4BCF-9E81-08CE9724AC6B}" destId="{A9DF32BF-FD33-414E-AFA4-92FC3DEAFB4D}" srcOrd="0" destOrd="0" parTransId="{F0EEF428-BAF4-444C-A44E-99DDDFDF3298}" sibTransId="{083A5789-9BC0-43BD-941F-970A2BC3626F}"/>
    <dgm:cxn modelId="{D927188A-911F-42C3-8FD8-2B3277B3FD81}" type="presOf" srcId="{BCA9361D-45BB-4BCF-9E81-08CE9724AC6B}" destId="{9CA6C397-6B7E-4113-B501-CC2F6FB19613}" srcOrd="0" destOrd="0" presId="urn:microsoft.com/office/officeart/2005/8/layout/vList6"/>
    <dgm:cxn modelId="{F3F6AA96-A3CA-4393-BD66-16235EDDDD34}" type="presOf" srcId="{879AA416-58C3-48C9-BDFB-EC443BB74D3E}" destId="{82ECA331-7C04-4216-99FF-1BCB25CE0689}" srcOrd="0" destOrd="0" presId="urn:microsoft.com/office/officeart/2005/8/layout/vList6"/>
    <dgm:cxn modelId="{1B0B3298-48FA-4B6A-9A67-C66BF50E8F1D}" srcId="{96ED8F0B-267B-423D-B4E9-9CCD7A3135A4}" destId="{4130C737-8591-4F09-81D1-29DDD8C0A6D9}" srcOrd="0" destOrd="0" parTransId="{03BEB5F6-B0E6-4C2C-B596-638368E04AA6}" sibTransId="{4F90D88A-028C-4A9F-811E-18310A82E0B7}"/>
    <dgm:cxn modelId="{80CB49B4-8892-4D91-BED1-3B659B6B37E0}" type="presOf" srcId="{792391AA-9BE6-47E0-A217-80E7A04937C2}" destId="{84FC95E8-12E7-43FF-AF6F-E22EE3842E46}" srcOrd="0" destOrd="0" presId="urn:microsoft.com/office/officeart/2005/8/layout/vList6"/>
    <dgm:cxn modelId="{71071CBD-65E6-4F14-9555-7CE4FE88B7DF}" srcId="{96ED8F0B-267B-423D-B4E9-9CCD7A3135A4}" destId="{BCA9361D-45BB-4BCF-9E81-08CE9724AC6B}" srcOrd="1" destOrd="0" parTransId="{246AA06C-B452-4210-810A-375C7622268C}" sibTransId="{ECC9AEC2-0460-40B5-A478-ECEA1F8D8721}"/>
    <dgm:cxn modelId="{26E79ED5-026B-460F-A784-B52EDB09FDD7}" type="presOf" srcId="{96ED8F0B-267B-423D-B4E9-9CCD7A3135A4}" destId="{9A602F0C-BFFF-472B-8AF7-1400C2F70DA2}" srcOrd="0" destOrd="0" presId="urn:microsoft.com/office/officeart/2005/8/layout/vList6"/>
    <dgm:cxn modelId="{79F274E7-499D-4D6E-902E-08A31AAAAA83}" type="presOf" srcId="{7B7096FB-E72E-4B3A-B789-3A32E20A4EFC}" destId="{4F01E5C7-9BA0-4C80-8384-4403CC7ACD38}" srcOrd="0" destOrd="0" presId="urn:microsoft.com/office/officeart/2005/8/layout/vList6"/>
    <dgm:cxn modelId="{9AF998F3-132C-4609-AD27-36FED53E5369}" type="presOf" srcId="{A2550A01-6E34-48BC-A546-DAABAFFF5759}" destId="{0BC78927-169D-4619-9DE6-C6B14E1E85F4}" srcOrd="0" destOrd="0" presId="urn:microsoft.com/office/officeart/2005/8/layout/vList6"/>
    <dgm:cxn modelId="{6AB2C0A9-BCDB-412B-9EF1-FDA4F3F57ED3}" type="presParOf" srcId="{9A602F0C-BFFF-472B-8AF7-1400C2F70DA2}" destId="{522AE890-46AC-4D4A-899A-1FB3B87DDA11}" srcOrd="0" destOrd="0" presId="urn:microsoft.com/office/officeart/2005/8/layout/vList6"/>
    <dgm:cxn modelId="{CB2EE57A-3BF5-4621-9291-66B121D3F66B}" type="presParOf" srcId="{522AE890-46AC-4D4A-899A-1FB3B87DDA11}" destId="{75215307-1D6F-4765-ACF2-D23D2BFDB0B0}" srcOrd="0" destOrd="0" presId="urn:microsoft.com/office/officeart/2005/8/layout/vList6"/>
    <dgm:cxn modelId="{60578718-F5E3-4D9A-BD4C-3F58436083D8}" type="presParOf" srcId="{522AE890-46AC-4D4A-899A-1FB3B87DDA11}" destId="{5E4B341D-960F-4D9C-BD4B-6EBA5B78203B}" srcOrd="1" destOrd="0" presId="urn:microsoft.com/office/officeart/2005/8/layout/vList6"/>
    <dgm:cxn modelId="{7DD54220-0175-48CD-8C44-8AE244D16807}" type="presParOf" srcId="{9A602F0C-BFFF-472B-8AF7-1400C2F70DA2}" destId="{8BD6226F-2934-4D99-94FA-6F5FCDCE856C}" srcOrd="1" destOrd="0" presId="urn:microsoft.com/office/officeart/2005/8/layout/vList6"/>
    <dgm:cxn modelId="{E9EA9CE0-B719-4509-AB5C-A65640B1FE60}" type="presParOf" srcId="{9A602F0C-BFFF-472B-8AF7-1400C2F70DA2}" destId="{9D17EDF0-A806-411A-9B66-6E17CB252813}" srcOrd="2" destOrd="0" presId="urn:microsoft.com/office/officeart/2005/8/layout/vList6"/>
    <dgm:cxn modelId="{EF8A1086-3FEC-49EC-BEEF-94B76460DE9E}" type="presParOf" srcId="{9D17EDF0-A806-411A-9B66-6E17CB252813}" destId="{9CA6C397-6B7E-4113-B501-CC2F6FB19613}" srcOrd="0" destOrd="0" presId="urn:microsoft.com/office/officeart/2005/8/layout/vList6"/>
    <dgm:cxn modelId="{04969979-3A8B-4495-B039-8A85C0672F4F}" type="presParOf" srcId="{9D17EDF0-A806-411A-9B66-6E17CB252813}" destId="{9A0C2062-51F7-4102-AFB0-F01D1506D927}" srcOrd="1" destOrd="0" presId="urn:microsoft.com/office/officeart/2005/8/layout/vList6"/>
    <dgm:cxn modelId="{60867405-F0A3-4559-A08C-D687FF78D61F}" type="presParOf" srcId="{9A602F0C-BFFF-472B-8AF7-1400C2F70DA2}" destId="{4D4F5DCD-CBEC-4B21-9CDB-039C7AD4C833}" srcOrd="3" destOrd="0" presId="urn:microsoft.com/office/officeart/2005/8/layout/vList6"/>
    <dgm:cxn modelId="{8FA71BBE-CC3D-4153-B50D-00067C5A9989}" type="presParOf" srcId="{9A602F0C-BFFF-472B-8AF7-1400C2F70DA2}" destId="{01F97588-1C1B-487E-8D04-568A1D50F79B}" srcOrd="4" destOrd="0" presId="urn:microsoft.com/office/officeart/2005/8/layout/vList6"/>
    <dgm:cxn modelId="{01399200-679E-4CD7-BDC7-8D8A90D92234}" type="presParOf" srcId="{01F97588-1C1B-487E-8D04-568A1D50F79B}" destId="{82ECA331-7C04-4216-99FF-1BCB25CE0689}" srcOrd="0" destOrd="0" presId="urn:microsoft.com/office/officeart/2005/8/layout/vList6"/>
    <dgm:cxn modelId="{FF466EDC-5239-42D4-977F-7316AC5C9414}" type="presParOf" srcId="{01F97588-1C1B-487E-8D04-568A1D50F79B}" destId="{0BC78927-169D-4619-9DE6-C6B14E1E85F4}" srcOrd="1" destOrd="0" presId="urn:microsoft.com/office/officeart/2005/8/layout/vList6"/>
    <dgm:cxn modelId="{1D5F1627-7AE3-41CE-A2B5-2A61DFECFED8}" type="presParOf" srcId="{9A602F0C-BFFF-472B-8AF7-1400C2F70DA2}" destId="{E9540D5B-9DCD-4E22-8CA8-2D804D0AAF80}" srcOrd="5" destOrd="0" presId="urn:microsoft.com/office/officeart/2005/8/layout/vList6"/>
    <dgm:cxn modelId="{13F711A9-6316-4C67-8461-079F7094EA5C}" type="presParOf" srcId="{9A602F0C-BFFF-472B-8AF7-1400C2F70DA2}" destId="{C3327A9D-D981-4E0C-8A91-1BFA3C800FE3}" srcOrd="6" destOrd="0" presId="urn:microsoft.com/office/officeart/2005/8/layout/vList6"/>
    <dgm:cxn modelId="{4C7D7F6F-0600-44E0-A973-D16ACFA38EBF}" type="presParOf" srcId="{C3327A9D-D981-4E0C-8A91-1BFA3C800FE3}" destId="{4F01E5C7-9BA0-4C80-8384-4403CC7ACD38}" srcOrd="0" destOrd="0" presId="urn:microsoft.com/office/officeart/2005/8/layout/vList6"/>
    <dgm:cxn modelId="{D0342AB0-96B9-413B-95F3-6A533E04EFDB}" type="presParOf" srcId="{C3327A9D-D981-4E0C-8A91-1BFA3C800FE3}" destId="{84FC95E8-12E7-43FF-AF6F-E22EE3842E4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050B1-E345-405F-BCD8-1DE25B6353F6}">
      <dsp:nvSpPr>
        <dsp:cNvPr id="0" name=""/>
        <dsp:cNvSpPr/>
      </dsp:nvSpPr>
      <dsp:spPr>
        <a:xfrm>
          <a:off x="492444" y="1495027"/>
          <a:ext cx="797343" cy="79734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7F6EF0-4115-497F-BF6B-40F3D86F7A88}">
      <dsp:nvSpPr>
        <dsp:cNvPr id="0" name=""/>
        <dsp:cNvSpPr/>
      </dsp:nvSpPr>
      <dsp:spPr>
        <a:xfrm>
          <a:off x="5178" y="2579360"/>
          <a:ext cx="1771875" cy="70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Establish Goals</a:t>
          </a:r>
        </a:p>
      </dsp:txBody>
      <dsp:txXfrm>
        <a:off x="5178" y="2579360"/>
        <a:ext cx="1771875" cy="708750"/>
      </dsp:txXfrm>
    </dsp:sp>
    <dsp:sp modelId="{A971EC76-9515-4F4D-9CD6-242A9E8FB01D}">
      <dsp:nvSpPr>
        <dsp:cNvPr id="0" name=""/>
        <dsp:cNvSpPr/>
      </dsp:nvSpPr>
      <dsp:spPr>
        <a:xfrm>
          <a:off x="2574397" y="1495027"/>
          <a:ext cx="797343" cy="79734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D79EA3-062A-4386-B47F-D4A452F7C7C3}">
      <dsp:nvSpPr>
        <dsp:cNvPr id="0" name=""/>
        <dsp:cNvSpPr/>
      </dsp:nvSpPr>
      <dsp:spPr>
        <a:xfrm>
          <a:off x="2087131" y="2579360"/>
          <a:ext cx="1771875" cy="70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a:t>Gather Public Input</a:t>
          </a:r>
        </a:p>
      </dsp:txBody>
      <dsp:txXfrm>
        <a:off x="2087131" y="2579360"/>
        <a:ext cx="1771875" cy="708750"/>
      </dsp:txXfrm>
    </dsp:sp>
    <dsp:sp modelId="{C6CE291B-E65B-4BCD-9BB1-1E8F4896C526}">
      <dsp:nvSpPr>
        <dsp:cNvPr id="0" name=""/>
        <dsp:cNvSpPr/>
      </dsp:nvSpPr>
      <dsp:spPr>
        <a:xfrm>
          <a:off x="4656350" y="1495027"/>
          <a:ext cx="797343" cy="79734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55251C-F401-4E36-894F-2BAA5BDF7668}">
      <dsp:nvSpPr>
        <dsp:cNvPr id="0" name=""/>
        <dsp:cNvSpPr/>
      </dsp:nvSpPr>
      <dsp:spPr>
        <a:xfrm>
          <a:off x="4169084" y="2579360"/>
          <a:ext cx="1771875" cy="70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a:t>Advisory Team Assessment </a:t>
          </a:r>
        </a:p>
      </dsp:txBody>
      <dsp:txXfrm>
        <a:off x="4169084" y="2579360"/>
        <a:ext cx="1771875" cy="708750"/>
      </dsp:txXfrm>
    </dsp:sp>
    <dsp:sp modelId="{E0594022-E3F5-4219-BCAE-33B1EF201D71}">
      <dsp:nvSpPr>
        <dsp:cNvPr id="0" name=""/>
        <dsp:cNvSpPr/>
      </dsp:nvSpPr>
      <dsp:spPr>
        <a:xfrm>
          <a:off x="6738303" y="1495027"/>
          <a:ext cx="797343" cy="79734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89A1F6-0A35-45F5-A18F-233235F5F794}">
      <dsp:nvSpPr>
        <dsp:cNvPr id="0" name=""/>
        <dsp:cNvSpPr/>
      </dsp:nvSpPr>
      <dsp:spPr>
        <a:xfrm>
          <a:off x="6251038" y="2579360"/>
          <a:ext cx="1771875" cy="70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Finalize Goals and Action Steps </a:t>
          </a:r>
        </a:p>
      </dsp:txBody>
      <dsp:txXfrm>
        <a:off x="6251038" y="2579360"/>
        <a:ext cx="1771875" cy="708750"/>
      </dsp:txXfrm>
    </dsp:sp>
    <dsp:sp modelId="{B043972F-495C-4E54-A983-96830A2B7EDB}">
      <dsp:nvSpPr>
        <dsp:cNvPr id="0" name=""/>
        <dsp:cNvSpPr/>
      </dsp:nvSpPr>
      <dsp:spPr>
        <a:xfrm>
          <a:off x="8820256" y="1495027"/>
          <a:ext cx="797343" cy="79734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1110AE-9493-43E2-93EF-B9EA10A31A69}">
      <dsp:nvSpPr>
        <dsp:cNvPr id="0" name=""/>
        <dsp:cNvSpPr/>
      </dsp:nvSpPr>
      <dsp:spPr>
        <a:xfrm>
          <a:off x="8332991" y="2579360"/>
          <a:ext cx="1771875" cy="70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Publish the Consolidated Plan </a:t>
          </a:r>
        </a:p>
      </dsp:txBody>
      <dsp:txXfrm>
        <a:off x="8332991" y="2579360"/>
        <a:ext cx="1771875" cy="708750"/>
      </dsp:txXfrm>
    </dsp:sp>
    <dsp:sp modelId="{55C858BB-FF1D-4D0B-A915-0ED4C0BC3C3F}">
      <dsp:nvSpPr>
        <dsp:cNvPr id="0" name=""/>
        <dsp:cNvSpPr/>
      </dsp:nvSpPr>
      <dsp:spPr>
        <a:xfrm>
          <a:off x="10902209" y="1495027"/>
          <a:ext cx="797343" cy="797343"/>
        </a:xfrm>
        <a:prstGeom prst="rect">
          <a:avLst/>
        </a:prstGeom>
        <a:blipFill>
          <a:blip xmlns:r="http://schemas.openxmlformats.org/officeDocument/2006/relationships">
            <a:extLst>
              <a:ext uri="{96DAC541-7B7A-43D3-8B79-37D633B846F1}">
                <asvg:svgBlip xmlns:asvg="http://schemas.microsoft.com/office/drawing/2016/SVG/main" r:embed="rId6"/>
              </a:ext>
            </a:extLst>
          </a:blip>
          <a:srcRect/>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F375AE-2805-4535-A44E-F9348D7DFF70}">
      <dsp:nvSpPr>
        <dsp:cNvPr id="0" name=""/>
        <dsp:cNvSpPr/>
      </dsp:nvSpPr>
      <dsp:spPr>
        <a:xfrm>
          <a:off x="10414944" y="2579360"/>
          <a:ext cx="1771875" cy="70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Board Approval &amp; Submission to HUD </a:t>
          </a:r>
        </a:p>
      </dsp:txBody>
      <dsp:txXfrm>
        <a:off x="10414944" y="2579360"/>
        <a:ext cx="1771875" cy="708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64F63-D3AE-41C0-B71B-E34E15E549A1}">
      <dsp:nvSpPr>
        <dsp:cNvPr id="0" name=""/>
        <dsp:cNvSpPr/>
      </dsp:nvSpPr>
      <dsp:spPr>
        <a:xfrm>
          <a:off x="0" y="594"/>
          <a:ext cx="6172199" cy="139212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6BE3EB-C59C-4820-86DA-CA68684D9E7F}">
      <dsp:nvSpPr>
        <dsp:cNvPr id="0" name=""/>
        <dsp:cNvSpPr/>
      </dsp:nvSpPr>
      <dsp:spPr>
        <a:xfrm>
          <a:off x="421117" y="313822"/>
          <a:ext cx="765668" cy="76566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3CDD4F-0E47-404B-A9D2-A7E245EF8A41}">
      <dsp:nvSpPr>
        <dsp:cNvPr id="0" name=""/>
        <dsp:cNvSpPr/>
      </dsp:nvSpPr>
      <dsp:spPr>
        <a:xfrm>
          <a:off x="1607903" y="594"/>
          <a:ext cx="4564296" cy="13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33" tIns="147333" rIns="147333" bIns="147333" numCol="1" spcCol="1270" anchor="ctr" anchorCtr="0">
          <a:noAutofit/>
        </a:bodyPr>
        <a:lstStyle/>
        <a:p>
          <a:pPr marL="0" lvl="0" indent="0" algn="l" defTabSz="889000">
            <a:lnSpc>
              <a:spcPct val="90000"/>
            </a:lnSpc>
            <a:spcBef>
              <a:spcPct val="0"/>
            </a:spcBef>
            <a:spcAft>
              <a:spcPct val="35000"/>
            </a:spcAft>
            <a:buNone/>
          </a:pPr>
          <a:r>
            <a:rPr lang="en-US" sz="2000" b="0" i="0" kern="1200" baseline="0"/>
            <a:t>Required under federal law for HUD-funded programs.</a:t>
          </a:r>
          <a:endParaRPr lang="en-US" sz="2000" kern="1200"/>
        </a:p>
      </dsp:txBody>
      <dsp:txXfrm>
        <a:off x="1607903" y="594"/>
        <a:ext cx="4564296" cy="1392124"/>
      </dsp:txXfrm>
    </dsp:sp>
    <dsp:sp modelId="{213708E9-FDDE-42F7-B0C3-0C869C76DB4C}">
      <dsp:nvSpPr>
        <dsp:cNvPr id="0" name=""/>
        <dsp:cNvSpPr/>
      </dsp:nvSpPr>
      <dsp:spPr>
        <a:xfrm>
          <a:off x="0" y="1740750"/>
          <a:ext cx="6172199" cy="139212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2752F3-0A80-4DE0-B7B5-017BDA851E94}">
      <dsp:nvSpPr>
        <dsp:cNvPr id="0" name=""/>
        <dsp:cNvSpPr/>
      </dsp:nvSpPr>
      <dsp:spPr>
        <a:xfrm>
          <a:off x="421117" y="2053978"/>
          <a:ext cx="765668" cy="76566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11995A-0C43-4DDB-8425-ED3AA54B5CC0}">
      <dsp:nvSpPr>
        <dsp:cNvPr id="0" name=""/>
        <dsp:cNvSpPr/>
      </dsp:nvSpPr>
      <dsp:spPr>
        <a:xfrm>
          <a:off x="1607903" y="1740750"/>
          <a:ext cx="4564296" cy="13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33" tIns="147333" rIns="147333" bIns="147333" numCol="1" spcCol="1270" anchor="ctr" anchorCtr="0">
          <a:noAutofit/>
        </a:bodyPr>
        <a:lstStyle/>
        <a:p>
          <a:pPr marL="0" lvl="0" indent="0" algn="l" defTabSz="889000">
            <a:lnSpc>
              <a:spcPct val="90000"/>
            </a:lnSpc>
            <a:spcBef>
              <a:spcPct val="0"/>
            </a:spcBef>
            <a:spcAft>
              <a:spcPct val="35000"/>
            </a:spcAft>
            <a:buNone/>
          </a:pPr>
          <a:r>
            <a:rPr lang="en-US" sz="2000" b="0" i="0" kern="1200" baseline="0"/>
            <a:t>Encourages citizen involvement in planning and evaluating federally funded housing and community development activities.</a:t>
          </a:r>
          <a:endParaRPr lang="en-US" sz="2000" kern="1200"/>
        </a:p>
      </dsp:txBody>
      <dsp:txXfrm>
        <a:off x="1607903" y="1740750"/>
        <a:ext cx="4564296" cy="1392124"/>
      </dsp:txXfrm>
    </dsp:sp>
    <dsp:sp modelId="{F6F228C0-31B5-49E3-B8AA-0767FF8BC7C0}">
      <dsp:nvSpPr>
        <dsp:cNvPr id="0" name=""/>
        <dsp:cNvSpPr/>
      </dsp:nvSpPr>
      <dsp:spPr>
        <a:xfrm>
          <a:off x="0" y="3480905"/>
          <a:ext cx="6172199" cy="139212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C7FA58-2367-4D3B-BEC8-4E4CE54D5737}">
      <dsp:nvSpPr>
        <dsp:cNvPr id="0" name=""/>
        <dsp:cNvSpPr/>
      </dsp:nvSpPr>
      <dsp:spPr>
        <a:xfrm>
          <a:off x="421117" y="3794133"/>
          <a:ext cx="765668" cy="76566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CABB32-A426-422E-A40C-A5978368EA19}">
      <dsp:nvSpPr>
        <dsp:cNvPr id="0" name=""/>
        <dsp:cNvSpPr/>
      </dsp:nvSpPr>
      <dsp:spPr>
        <a:xfrm>
          <a:off x="1607903" y="3480905"/>
          <a:ext cx="4564296" cy="13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33" tIns="147333" rIns="147333" bIns="147333" numCol="1" spcCol="1270" anchor="ctr" anchorCtr="0">
          <a:noAutofit/>
        </a:bodyPr>
        <a:lstStyle/>
        <a:p>
          <a:pPr marL="0" lvl="0" indent="0" algn="l" defTabSz="889000">
            <a:lnSpc>
              <a:spcPct val="90000"/>
            </a:lnSpc>
            <a:spcBef>
              <a:spcPct val="0"/>
            </a:spcBef>
            <a:spcAft>
              <a:spcPct val="35000"/>
            </a:spcAft>
            <a:buNone/>
          </a:pPr>
          <a:r>
            <a:rPr lang="en-US" sz="2000" b="0" i="0" kern="1200" baseline="0"/>
            <a:t>Applies to programs: </a:t>
          </a:r>
          <a:r>
            <a:rPr lang="en-US" sz="2000" b="1" i="0" kern="1200" baseline="0"/>
            <a:t>CDBG, HOME, HTF, HOPWA, ESG</a:t>
          </a:r>
          <a:r>
            <a:rPr lang="en-US" sz="2000" b="0" i="0" kern="1200" baseline="0"/>
            <a:t>.</a:t>
          </a:r>
          <a:endParaRPr lang="en-US" sz="2000" kern="1200"/>
        </a:p>
      </dsp:txBody>
      <dsp:txXfrm>
        <a:off x="1607903" y="3480905"/>
        <a:ext cx="4564296" cy="13921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7446E-FF77-4673-8961-2C5C03B8DAA8}">
      <dsp:nvSpPr>
        <dsp:cNvPr id="0" name=""/>
        <dsp:cNvSpPr/>
      </dsp:nvSpPr>
      <dsp:spPr>
        <a:xfrm>
          <a:off x="0" y="682"/>
          <a:ext cx="624526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A60F95-AC40-4227-914C-DB83E66E718F}">
      <dsp:nvSpPr>
        <dsp:cNvPr id="0" name=""/>
        <dsp:cNvSpPr/>
      </dsp:nvSpPr>
      <dsp:spPr>
        <a:xfrm>
          <a:off x="0" y="682"/>
          <a:ext cx="6245265" cy="111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baseline="0"/>
            <a:t>Held during planning stages and after drafts are available.</a:t>
          </a:r>
          <a:endParaRPr lang="en-US" sz="2400" kern="1200"/>
        </a:p>
      </dsp:txBody>
      <dsp:txXfrm>
        <a:off x="0" y="682"/>
        <a:ext cx="6245265" cy="1117596"/>
      </dsp:txXfrm>
    </dsp:sp>
    <dsp:sp modelId="{B60D846A-8338-4465-A317-DADF51C2A698}">
      <dsp:nvSpPr>
        <dsp:cNvPr id="0" name=""/>
        <dsp:cNvSpPr/>
      </dsp:nvSpPr>
      <dsp:spPr>
        <a:xfrm>
          <a:off x="0" y="1118278"/>
          <a:ext cx="624526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D701BC-12D6-4C47-A697-819BBF60D2FE}">
      <dsp:nvSpPr>
        <dsp:cNvPr id="0" name=""/>
        <dsp:cNvSpPr/>
      </dsp:nvSpPr>
      <dsp:spPr>
        <a:xfrm>
          <a:off x="0" y="1118278"/>
          <a:ext cx="6245265" cy="111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baseline="0"/>
            <a:t>Notices published 14–20 days in advance via newspapers, websites, and social media.</a:t>
          </a:r>
          <a:endParaRPr lang="en-US" sz="2400" kern="1200"/>
        </a:p>
      </dsp:txBody>
      <dsp:txXfrm>
        <a:off x="0" y="1118278"/>
        <a:ext cx="6245265" cy="1117596"/>
      </dsp:txXfrm>
    </dsp:sp>
    <dsp:sp modelId="{7735CE13-C257-4BAB-B9D8-BDB4CA61A9DF}">
      <dsp:nvSpPr>
        <dsp:cNvPr id="0" name=""/>
        <dsp:cNvSpPr/>
      </dsp:nvSpPr>
      <dsp:spPr>
        <a:xfrm>
          <a:off x="0" y="2235875"/>
          <a:ext cx="624526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CC3951-F2A7-4407-B1C3-F42A0B837210}">
      <dsp:nvSpPr>
        <dsp:cNvPr id="0" name=""/>
        <dsp:cNvSpPr/>
      </dsp:nvSpPr>
      <dsp:spPr>
        <a:xfrm>
          <a:off x="0" y="2235875"/>
          <a:ext cx="6245265" cy="111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baseline="0"/>
            <a:t>Translation and disability access available upon 3-day prior request.</a:t>
          </a:r>
          <a:endParaRPr lang="en-US" sz="2400" kern="1200"/>
        </a:p>
      </dsp:txBody>
      <dsp:txXfrm>
        <a:off x="0" y="2235875"/>
        <a:ext cx="6245265" cy="1117596"/>
      </dsp:txXfrm>
    </dsp:sp>
    <dsp:sp modelId="{C6257AEC-483F-48B9-914C-12720AD3B298}">
      <dsp:nvSpPr>
        <dsp:cNvPr id="0" name=""/>
        <dsp:cNvSpPr/>
      </dsp:nvSpPr>
      <dsp:spPr>
        <a:xfrm>
          <a:off x="0" y="3353471"/>
          <a:ext cx="624526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F562EA-C553-4026-8D05-A9C254009E5F}">
      <dsp:nvSpPr>
        <dsp:cNvPr id="0" name=""/>
        <dsp:cNvSpPr/>
      </dsp:nvSpPr>
      <dsp:spPr>
        <a:xfrm>
          <a:off x="0" y="3353471"/>
          <a:ext cx="6245265" cy="111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baseline="0"/>
            <a:t>Hearings will provide key funding, strategies, goals and displacement information.</a:t>
          </a:r>
          <a:endParaRPr lang="en-US" sz="2400" kern="1200"/>
        </a:p>
      </dsp:txBody>
      <dsp:txXfrm>
        <a:off x="0" y="3353471"/>
        <a:ext cx="6245265" cy="1117596"/>
      </dsp:txXfrm>
    </dsp:sp>
    <dsp:sp modelId="{B38C821E-C2D3-4353-9C85-A9C046FB9E5D}">
      <dsp:nvSpPr>
        <dsp:cNvPr id="0" name=""/>
        <dsp:cNvSpPr/>
      </dsp:nvSpPr>
      <dsp:spPr>
        <a:xfrm>
          <a:off x="0" y="4471068"/>
          <a:ext cx="624526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624D24-232B-497E-80C7-58DD6073CE12}">
      <dsp:nvSpPr>
        <dsp:cNvPr id="0" name=""/>
        <dsp:cNvSpPr/>
      </dsp:nvSpPr>
      <dsp:spPr>
        <a:xfrm>
          <a:off x="0" y="4471068"/>
          <a:ext cx="6245265" cy="111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The public will have 30 days to provide comments.</a:t>
          </a:r>
        </a:p>
      </dsp:txBody>
      <dsp:txXfrm>
        <a:off x="0" y="4471068"/>
        <a:ext cx="6245265" cy="11175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94E2E-9CF7-4133-9EE1-A17E1D977531}">
      <dsp:nvSpPr>
        <dsp:cNvPr id="0" name=""/>
        <dsp:cNvSpPr/>
      </dsp:nvSpPr>
      <dsp:spPr>
        <a:xfrm>
          <a:off x="0" y="4"/>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1A7065-DD2F-4BDA-BA6F-149013A3853F}">
      <dsp:nvSpPr>
        <dsp:cNvPr id="0" name=""/>
        <dsp:cNvSpPr/>
      </dsp:nvSpPr>
      <dsp:spPr>
        <a:xfrm>
          <a:off x="281355" y="213639"/>
          <a:ext cx="511556" cy="51155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F9B457-FE73-45EC-B5E1-53D7E10BF141}">
      <dsp:nvSpPr>
        <dsp:cNvPr id="0" name=""/>
        <dsp:cNvSpPr/>
      </dsp:nvSpPr>
      <dsp:spPr>
        <a:xfrm>
          <a:off x="1074268" y="4366"/>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100000"/>
            </a:lnSpc>
            <a:spcBef>
              <a:spcPct val="0"/>
            </a:spcBef>
            <a:spcAft>
              <a:spcPct val="35000"/>
            </a:spcAft>
            <a:buNone/>
          </a:pPr>
          <a:r>
            <a:rPr lang="en-US" sz="1900" kern="1200" dirty="0"/>
            <a:t>Priority changes.</a:t>
          </a:r>
        </a:p>
      </dsp:txBody>
      <dsp:txXfrm>
        <a:off x="1074268" y="4366"/>
        <a:ext cx="5170996" cy="930102"/>
      </dsp:txXfrm>
    </dsp:sp>
    <dsp:sp modelId="{C06ECA9A-5B50-4330-8D94-EEEE06366C53}">
      <dsp:nvSpPr>
        <dsp:cNvPr id="0" name=""/>
        <dsp:cNvSpPr/>
      </dsp:nvSpPr>
      <dsp:spPr>
        <a:xfrm>
          <a:off x="0" y="1166994"/>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814612-5825-452B-8B24-0EE60B585DEB}">
      <dsp:nvSpPr>
        <dsp:cNvPr id="0" name=""/>
        <dsp:cNvSpPr/>
      </dsp:nvSpPr>
      <dsp:spPr>
        <a:xfrm>
          <a:off x="281355" y="1376267"/>
          <a:ext cx="511556" cy="51155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BF799A-C1D7-40EC-85A8-D5719E43D8C6}">
      <dsp:nvSpPr>
        <dsp:cNvPr id="0" name=""/>
        <dsp:cNvSpPr/>
      </dsp:nvSpPr>
      <dsp:spPr>
        <a:xfrm>
          <a:off x="1074268" y="1166994"/>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100000"/>
            </a:lnSpc>
            <a:spcBef>
              <a:spcPct val="0"/>
            </a:spcBef>
            <a:spcAft>
              <a:spcPct val="35000"/>
            </a:spcAft>
            <a:buNone/>
          </a:pPr>
          <a:r>
            <a:rPr lang="en-US" sz="1900" kern="1200"/>
            <a:t>Location or scope changes of projects.</a:t>
          </a:r>
        </a:p>
      </dsp:txBody>
      <dsp:txXfrm>
        <a:off x="1074268" y="1166994"/>
        <a:ext cx="5170996" cy="930102"/>
      </dsp:txXfrm>
    </dsp:sp>
    <dsp:sp modelId="{EB3194BF-08E9-4C6F-A10D-8C0C87FF22DA}">
      <dsp:nvSpPr>
        <dsp:cNvPr id="0" name=""/>
        <dsp:cNvSpPr/>
      </dsp:nvSpPr>
      <dsp:spPr>
        <a:xfrm>
          <a:off x="0" y="2329622"/>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FFE1F5-2FC2-4D4B-93C5-FF5A65F9E7EA}">
      <dsp:nvSpPr>
        <dsp:cNvPr id="0" name=""/>
        <dsp:cNvSpPr/>
      </dsp:nvSpPr>
      <dsp:spPr>
        <a:xfrm>
          <a:off x="281355" y="2538895"/>
          <a:ext cx="511556" cy="51155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C77222-7A31-4394-AD8C-91210F1F04F2}">
      <dsp:nvSpPr>
        <dsp:cNvPr id="0" name=""/>
        <dsp:cNvSpPr/>
      </dsp:nvSpPr>
      <dsp:spPr>
        <a:xfrm>
          <a:off x="1074268" y="2329622"/>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100000"/>
            </a:lnSpc>
            <a:spcBef>
              <a:spcPct val="0"/>
            </a:spcBef>
            <a:spcAft>
              <a:spcPct val="35000"/>
            </a:spcAft>
            <a:buNone/>
          </a:pPr>
          <a:r>
            <a:rPr lang="en-US" sz="1900" kern="1200"/>
            <a:t>50%+ budget reallocations.</a:t>
          </a:r>
        </a:p>
      </dsp:txBody>
      <dsp:txXfrm>
        <a:off x="1074268" y="2329622"/>
        <a:ext cx="5170996" cy="930102"/>
      </dsp:txXfrm>
    </dsp:sp>
    <dsp:sp modelId="{FEB78063-1694-4035-8574-C05EACFCD1AE}">
      <dsp:nvSpPr>
        <dsp:cNvPr id="0" name=""/>
        <dsp:cNvSpPr/>
      </dsp:nvSpPr>
      <dsp:spPr>
        <a:xfrm>
          <a:off x="0" y="3492250"/>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CFBC5E-0607-4DDC-A780-0665B67B1512}">
      <dsp:nvSpPr>
        <dsp:cNvPr id="0" name=""/>
        <dsp:cNvSpPr/>
      </dsp:nvSpPr>
      <dsp:spPr>
        <a:xfrm>
          <a:off x="281355" y="3701523"/>
          <a:ext cx="511556" cy="51155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477360-4EF3-4660-B68D-D54372315469}">
      <dsp:nvSpPr>
        <dsp:cNvPr id="0" name=""/>
        <dsp:cNvSpPr/>
      </dsp:nvSpPr>
      <dsp:spPr>
        <a:xfrm>
          <a:off x="1074268" y="3492250"/>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100000"/>
            </a:lnSpc>
            <a:spcBef>
              <a:spcPct val="0"/>
            </a:spcBef>
            <a:spcAft>
              <a:spcPct val="35000"/>
            </a:spcAft>
            <a:buNone/>
          </a:pPr>
          <a:r>
            <a:rPr lang="en-US" sz="1900" kern="1200"/>
            <a:t>Changes in beneficiaries. </a:t>
          </a:r>
        </a:p>
      </dsp:txBody>
      <dsp:txXfrm>
        <a:off x="1074268" y="3492250"/>
        <a:ext cx="5170996" cy="930102"/>
      </dsp:txXfrm>
    </dsp:sp>
    <dsp:sp modelId="{E68B8713-4AF4-4818-AA72-2C0930CA016C}">
      <dsp:nvSpPr>
        <dsp:cNvPr id="0" name=""/>
        <dsp:cNvSpPr/>
      </dsp:nvSpPr>
      <dsp:spPr>
        <a:xfrm>
          <a:off x="0" y="4654878"/>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1BA0DE-F38A-4C7E-A971-07E609ADED8E}">
      <dsp:nvSpPr>
        <dsp:cNvPr id="0" name=""/>
        <dsp:cNvSpPr/>
      </dsp:nvSpPr>
      <dsp:spPr>
        <a:xfrm>
          <a:off x="281355" y="4864151"/>
          <a:ext cx="511556" cy="51155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1B1B5D-C72A-4126-8E8C-4861B9228938}">
      <dsp:nvSpPr>
        <dsp:cNvPr id="0" name=""/>
        <dsp:cNvSpPr/>
      </dsp:nvSpPr>
      <dsp:spPr>
        <a:xfrm>
          <a:off x="1074268" y="4654878"/>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100000"/>
            </a:lnSpc>
            <a:spcBef>
              <a:spcPct val="0"/>
            </a:spcBef>
            <a:spcAft>
              <a:spcPct val="35000"/>
            </a:spcAft>
            <a:buNone/>
          </a:pPr>
          <a:r>
            <a:rPr lang="en-US" sz="1900" kern="1200"/>
            <a:t>All Substantial Amendments will require a public hearing and comment period.</a:t>
          </a:r>
        </a:p>
      </dsp:txBody>
      <dsp:txXfrm>
        <a:off x="1074268" y="4654878"/>
        <a:ext cx="5170996" cy="9301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B341D-960F-4D9C-BD4B-6EBA5B78203B}">
      <dsp:nvSpPr>
        <dsp:cNvPr id="0" name=""/>
        <dsp:cNvSpPr/>
      </dsp:nvSpPr>
      <dsp:spPr>
        <a:xfrm flipH="1">
          <a:off x="6324394" y="668"/>
          <a:ext cx="171973" cy="114753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5215307-1D6F-4765-ACF2-D23D2BFDB0B0}">
      <dsp:nvSpPr>
        <dsp:cNvPr id="0" name=""/>
        <dsp:cNvSpPr/>
      </dsp:nvSpPr>
      <dsp:spPr>
        <a:xfrm>
          <a:off x="1267582" y="112954"/>
          <a:ext cx="5370062" cy="939171"/>
        </a:xfrm>
        <a:prstGeom prst="round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Total Funding $2,731,947</a:t>
          </a:r>
        </a:p>
      </dsp:txBody>
      <dsp:txXfrm>
        <a:off x="1313429" y="158801"/>
        <a:ext cx="5278368" cy="847477"/>
      </dsp:txXfrm>
    </dsp:sp>
    <dsp:sp modelId="{9A0C2062-51F7-4102-AFB0-F01D1506D927}">
      <dsp:nvSpPr>
        <dsp:cNvPr id="0" name=""/>
        <dsp:cNvSpPr/>
      </dsp:nvSpPr>
      <dsp:spPr>
        <a:xfrm>
          <a:off x="3114116" y="1241914"/>
          <a:ext cx="4959950" cy="92087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FontTx/>
            <a:buNone/>
          </a:pPr>
          <a:r>
            <a:rPr lang="en-US" sz="2800" kern="1200" dirty="0"/>
            <a:t>	Households Served — 104</a:t>
          </a:r>
        </a:p>
      </dsp:txBody>
      <dsp:txXfrm>
        <a:off x="3114116" y="1357023"/>
        <a:ext cx="4614622" cy="690656"/>
      </dsp:txXfrm>
    </dsp:sp>
    <dsp:sp modelId="{9CA6C397-6B7E-4113-B501-CC2F6FB19613}">
      <dsp:nvSpPr>
        <dsp:cNvPr id="0" name=""/>
        <dsp:cNvSpPr/>
      </dsp:nvSpPr>
      <dsp:spPr>
        <a:xfrm>
          <a:off x="3132" y="1241914"/>
          <a:ext cx="3110984" cy="920874"/>
        </a:xfrm>
        <a:prstGeom prst="roundRect">
          <a:avLst/>
        </a:prstGeom>
        <a:gradFill rotWithShape="0">
          <a:gsLst>
            <a:gs pos="0">
              <a:schemeClr val="accent1">
                <a:shade val="80000"/>
                <a:hueOff val="75578"/>
                <a:satOff val="-3367"/>
                <a:lumOff val="8962"/>
                <a:alphaOff val="0"/>
                <a:satMod val="103000"/>
                <a:lumMod val="102000"/>
                <a:tint val="94000"/>
              </a:schemeClr>
            </a:gs>
            <a:gs pos="50000">
              <a:schemeClr val="accent1">
                <a:shade val="80000"/>
                <a:hueOff val="75578"/>
                <a:satOff val="-3367"/>
                <a:lumOff val="8962"/>
                <a:alphaOff val="0"/>
                <a:satMod val="110000"/>
                <a:lumMod val="100000"/>
                <a:shade val="100000"/>
              </a:schemeClr>
            </a:gs>
            <a:gs pos="100000">
              <a:schemeClr val="accent1">
                <a:shade val="80000"/>
                <a:hueOff val="75578"/>
                <a:satOff val="-3367"/>
                <a:lumOff val="896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FFFFFF"/>
              </a:solidFill>
              <a:latin typeface="Arial"/>
              <a:ea typeface="+mn-ea"/>
              <a:cs typeface="+mn-cs"/>
            </a:rPr>
            <a:t>STRMU	</a:t>
          </a:r>
        </a:p>
      </dsp:txBody>
      <dsp:txXfrm>
        <a:off x="48085" y="1286867"/>
        <a:ext cx="3021078" cy="830968"/>
      </dsp:txXfrm>
    </dsp:sp>
    <dsp:sp modelId="{0BC78927-169D-4619-9DE6-C6B14E1E85F4}">
      <dsp:nvSpPr>
        <dsp:cNvPr id="0" name=""/>
        <dsp:cNvSpPr/>
      </dsp:nvSpPr>
      <dsp:spPr>
        <a:xfrm>
          <a:off x="3114116" y="2254875"/>
          <a:ext cx="4959950" cy="92087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None/>
          </a:pPr>
          <a:r>
            <a:rPr lang="en-US" sz="2800" kern="1200" dirty="0">
              <a:solidFill>
                <a:srgbClr val="253746">
                  <a:hueOff val="0"/>
                  <a:satOff val="0"/>
                  <a:lumOff val="0"/>
                  <a:alphaOff val="0"/>
                </a:srgbClr>
              </a:solidFill>
              <a:latin typeface="Arial"/>
              <a:ea typeface="+mn-ea"/>
              <a:cs typeface="+mn-cs"/>
            </a:rPr>
            <a:t>	Households Served — 189 </a:t>
          </a:r>
        </a:p>
      </dsp:txBody>
      <dsp:txXfrm>
        <a:off x="3114116" y="2369984"/>
        <a:ext cx="4614622" cy="690656"/>
      </dsp:txXfrm>
    </dsp:sp>
    <dsp:sp modelId="{82ECA331-7C04-4216-99FF-1BCB25CE0689}">
      <dsp:nvSpPr>
        <dsp:cNvPr id="0" name=""/>
        <dsp:cNvSpPr/>
      </dsp:nvSpPr>
      <dsp:spPr>
        <a:xfrm>
          <a:off x="3132" y="2254875"/>
          <a:ext cx="3110984" cy="920874"/>
        </a:xfrm>
        <a:prstGeom prst="roundRect">
          <a:avLst/>
        </a:prstGeom>
        <a:gradFill rotWithShape="0">
          <a:gsLst>
            <a:gs pos="0">
              <a:schemeClr val="accent1">
                <a:shade val="80000"/>
                <a:hueOff val="151155"/>
                <a:satOff val="-6735"/>
                <a:lumOff val="17924"/>
                <a:alphaOff val="0"/>
                <a:satMod val="103000"/>
                <a:lumMod val="102000"/>
                <a:tint val="94000"/>
              </a:schemeClr>
            </a:gs>
            <a:gs pos="50000">
              <a:schemeClr val="accent1">
                <a:shade val="80000"/>
                <a:hueOff val="151155"/>
                <a:satOff val="-6735"/>
                <a:lumOff val="17924"/>
                <a:alphaOff val="0"/>
                <a:satMod val="110000"/>
                <a:lumMod val="100000"/>
                <a:shade val="100000"/>
              </a:schemeClr>
            </a:gs>
            <a:gs pos="100000">
              <a:schemeClr val="accent1">
                <a:shade val="80000"/>
                <a:hueOff val="151155"/>
                <a:satOff val="-6735"/>
                <a:lumOff val="1792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kern="1200" dirty="0"/>
            <a:t>TBRA		</a:t>
          </a:r>
        </a:p>
      </dsp:txBody>
      <dsp:txXfrm>
        <a:off x="48085" y="2299828"/>
        <a:ext cx="3021078" cy="830968"/>
      </dsp:txXfrm>
    </dsp:sp>
    <dsp:sp modelId="{84FC95E8-12E7-43FF-AF6F-E22EE3842E46}">
      <dsp:nvSpPr>
        <dsp:cNvPr id="0" name=""/>
        <dsp:cNvSpPr/>
      </dsp:nvSpPr>
      <dsp:spPr>
        <a:xfrm>
          <a:off x="3230879" y="3267837"/>
          <a:ext cx="4846320" cy="92087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None/>
          </a:pPr>
          <a:r>
            <a:rPr lang="en-US" sz="2800" kern="1200" dirty="0">
              <a:solidFill>
                <a:srgbClr val="253746">
                  <a:hueOff val="0"/>
                  <a:satOff val="0"/>
                  <a:lumOff val="0"/>
                  <a:alphaOff val="0"/>
                </a:srgbClr>
              </a:solidFill>
              <a:latin typeface="Arial"/>
              <a:ea typeface="+mn-ea"/>
              <a:cs typeface="+mn-cs"/>
            </a:rPr>
            <a:t>	Households Served —37</a:t>
          </a:r>
        </a:p>
      </dsp:txBody>
      <dsp:txXfrm>
        <a:off x="3230879" y="3382946"/>
        <a:ext cx="4500992" cy="690656"/>
      </dsp:txXfrm>
    </dsp:sp>
    <dsp:sp modelId="{4F01E5C7-9BA0-4C80-8384-4403CC7ACD38}">
      <dsp:nvSpPr>
        <dsp:cNvPr id="0" name=""/>
        <dsp:cNvSpPr/>
      </dsp:nvSpPr>
      <dsp:spPr>
        <a:xfrm>
          <a:off x="0" y="3267837"/>
          <a:ext cx="3230880" cy="920874"/>
        </a:xfrm>
        <a:prstGeom prst="roundRect">
          <a:avLst/>
        </a:prstGeom>
        <a:gradFill rotWithShape="0">
          <a:gsLst>
            <a:gs pos="0">
              <a:schemeClr val="accent1">
                <a:shade val="80000"/>
                <a:hueOff val="226733"/>
                <a:satOff val="-10102"/>
                <a:lumOff val="26886"/>
                <a:alphaOff val="0"/>
                <a:satMod val="103000"/>
                <a:lumMod val="102000"/>
                <a:tint val="94000"/>
              </a:schemeClr>
            </a:gs>
            <a:gs pos="50000">
              <a:schemeClr val="accent1">
                <a:shade val="80000"/>
                <a:hueOff val="226733"/>
                <a:satOff val="-10102"/>
                <a:lumOff val="26886"/>
                <a:alphaOff val="0"/>
                <a:satMod val="110000"/>
                <a:lumMod val="100000"/>
                <a:shade val="100000"/>
              </a:schemeClr>
            </a:gs>
            <a:gs pos="100000">
              <a:schemeClr val="accent1">
                <a:shade val="80000"/>
                <a:hueOff val="226733"/>
                <a:satOff val="-10102"/>
                <a:lumOff val="2688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kern="1200" dirty="0"/>
            <a:t>Facility Based Housing</a:t>
          </a:r>
        </a:p>
      </dsp:txBody>
      <dsp:txXfrm>
        <a:off x="44953" y="3312790"/>
        <a:ext cx="3140974" cy="83096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21CC9809-7669-47B1-B936-C620B87974D4}" type="datetimeFigureOut">
              <a:rPr lang="en-US" smtClean="0"/>
              <a:t>4/22/2026</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BDEAC3E0-2F87-4764-AFC8-B305D7F20205}" type="slidenum">
              <a:rPr lang="en-US" smtClean="0"/>
              <a:t>‹#›</a:t>
            </a:fld>
            <a:endParaRPr lang="en-US"/>
          </a:p>
        </p:txBody>
      </p:sp>
    </p:spTree>
    <p:extLst>
      <p:ext uri="{BB962C8B-B14F-4D97-AF65-F5344CB8AC3E}">
        <p14:creationId xmlns:p14="http://schemas.microsoft.com/office/powerpoint/2010/main" val="2931933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9566" indent="-279856" eaLnBrk="0" hangingPunct="0">
              <a:spcBef>
                <a:spcPct val="30000"/>
              </a:spcBef>
              <a:defRPr sz="1200">
                <a:solidFill>
                  <a:schemeClr val="tx1"/>
                </a:solidFill>
                <a:latin typeface="Calibri" panose="020F0502020204030204" pitchFamily="34" charset="0"/>
              </a:defRPr>
            </a:lvl2pPr>
            <a:lvl3pPr marL="1122658" indent="-223237" eaLnBrk="0" hangingPunct="0">
              <a:spcBef>
                <a:spcPct val="30000"/>
              </a:spcBef>
              <a:defRPr sz="1200">
                <a:solidFill>
                  <a:schemeClr val="tx1"/>
                </a:solidFill>
                <a:latin typeface="Calibri" panose="020F0502020204030204" pitchFamily="34" charset="0"/>
              </a:defRPr>
            </a:lvl3pPr>
            <a:lvl4pPr marL="1570751" indent="-223237" eaLnBrk="0" hangingPunct="0">
              <a:spcBef>
                <a:spcPct val="30000"/>
              </a:spcBef>
              <a:defRPr sz="1200">
                <a:solidFill>
                  <a:schemeClr val="tx1"/>
                </a:solidFill>
                <a:latin typeface="Calibri" panose="020F0502020204030204" pitchFamily="34" charset="0"/>
              </a:defRPr>
            </a:lvl4pPr>
            <a:lvl5pPr marL="2020461" indent="-223237" eaLnBrk="0" hangingPunct="0">
              <a:spcBef>
                <a:spcPct val="30000"/>
              </a:spcBef>
              <a:defRPr sz="1200">
                <a:solidFill>
                  <a:schemeClr val="tx1"/>
                </a:solidFill>
                <a:latin typeface="Calibri" panose="020F0502020204030204" pitchFamily="34" charset="0"/>
              </a:defRPr>
            </a:lvl5pPr>
            <a:lvl6pPr marL="2486348" indent="-223237" eaLnBrk="0" fontAlgn="base" hangingPunct="0">
              <a:spcBef>
                <a:spcPct val="30000"/>
              </a:spcBef>
              <a:spcAft>
                <a:spcPct val="0"/>
              </a:spcAft>
              <a:defRPr sz="1200">
                <a:solidFill>
                  <a:schemeClr val="tx1"/>
                </a:solidFill>
                <a:latin typeface="Calibri" panose="020F0502020204030204" pitchFamily="34" charset="0"/>
              </a:defRPr>
            </a:lvl6pPr>
            <a:lvl7pPr marL="2952235" indent="-223237" eaLnBrk="0" fontAlgn="base" hangingPunct="0">
              <a:spcBef>
                <a:spcPct val="30000"/>
              </a:spcBef>
              <a:spcAft>
                <a:spcPct val="0"/>
              </a:spcAft>
              <a:defRPr sz="1200">
                <a:solidFill>
                  <a:schemeClr val="tx1"/>
                </a:solidFill>
                <a:latin typeface="Calibri" panose="020F0502020204030204" pitchFamily="34" charset="0"/>
              </a:defRPr>
            </a:lvl7pPr>
            <a:lvl8pPr marL="3418121" indent="-223237" eaLnBrk="0" fontAlgn="base" hangingPunct="0">
              <a:spcBef>
                <a:spcPct val="30000"/>
              </a:spcBef>
              <a:spcAft>
                <a:spcPct val="0"/>
              </a:spcAft>
              <a:defRPr sz="1200">
                <a:solidFill>
                  <a:schemeClr val="tx1"/>
                </a:solidFill>
                <a:latin typeface="Calibri" panose="020F0502020204030204" pitchFamily="34" charset="0"/>
              </a:defRPr>
            </a:lvl8pPr>
            <a:lvl9pPr marL="3884008" indent="-223237"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D1CF9A-674A-4D53-8E0B-8131A56B9610}" type="slidenum">
              <a:rPr lang="en-US" altLang="en-US" sz="1300">
                <a:latin typeface="Franklin Gothic Medium" panose="020B0603020102020204" pitchFamily="34" charset="0"/>
              </a:rPr>
              <a:pPr eaLnBrk="1" hangingPunct="1">
                <a:spcBef>
                  <a:spcPct val="0"/>
                </a:spcBef>
              </a:pPr>
              <a:t>2</a:t>
            </a:fld>
            <a:endParaRPr lang="en-US" altLang="en-US" sz="1300" dirty="0">
              <a:latin typeface="Franklin Gothic Medium" panose="020B06030201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47A598-DEFE-FD30-CFB7-8552906333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1E0D42-A45F-6E3F-6909-CAA2514C7607}"/>
              </a:ext>
            </a:extLst>
          </p:cNvPr>
          <p:cNvSpPr txBox="1">
            <a:spLocks noGrp="1"/>
          </p:cNvSpPr>
          <p:nvPr>
            <p:ph type="body" sz="quarter" idx="1"/>
          </p:nvPr>
        </p:nvSpPr>
        <p:spPr/>
        <p:txBody>
          <a:bodyPr/>
          <a:lstStyle/>
          <a:p>
            <a:endParaRPr lang="en-US"/>
          </a:p>
        </p:txBody>
      </p:sp>
      <p:sp>
        <p:nvSpPr>
          <p:cNvPr id="4" name="Slide Number Placeholder 4">
            <a:extLst>
              <a:ext uri="{FF2B5EF4-FFF2-40B4-BE49-F238E27FC236}">
                <a16:creationId xmlns:a16="http://schemas.microsoft.com/office/drawing/2014/main" id="{D22F536E-7BBD-444A-6FEE-9510E39E5466}"/>
              </a:ext>
            </a:extLst>
          </p:cNvPr>
          <p:cNvSpPr txBox="1"/>
          <p:nvPr/>
        </p:nvSpPr>
        <p:spPr>
          <a:xfrm>
            <a:off x="5265810" y="6658660"/>
            <a:ext cx="4028444" cy="351733"/>
          </a:xfrm>
          <a:prstGeom prst="rect">
            <a:avLst/>
          </a:prstGeom>
          <a:noFill/>
          <a:ln cap="flat">
            <a:noFill/>
          </a:ln>
        </p:spPr>
        <p:txBody>
          <a:bodyPr vert="horz" wrap="square" lIns="93177" tIns="46588" rIns="93177" bIns="46588"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62EA28C-FC52-48FC-9F45-0B476CB1E51D}" type="slidenum">
              <a:t>53</a:t>
            </a:fld>
            <a:endParaRPr lang="en-US" sz="1200" b="0" i="0" u="none" strike="noStrike" kern="1200" cap="none" spc="0" baseline="0">
              <a:solidFill>
                <a:srgbClr val="000000"/>
              </a:solidFill>
              <a:uFillTx/>
              <a:latin typeface="Apto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C3F525-0766-B6CB-C4E2-AF572C90F2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114942-E190-CCC1-BC4D-A3F5F9778997}"/>
              </a:ext>
            </a:extLst>
          </p:cNvPr>
          <p:cNvSpPr txBox="1">
            <a:spLocks noGrp="1"/>
          </p:cNvSpPr>
          <p:nvPr>
            <p:ph type="body" sz="quarter" idx="1"/>
          </p:nvPr>
        </p:nvSpPr>
        <p:spPr/>
        <p:txBody>
          <a:bodyPr/>
          <a:lstStyle/>
          <a:p>
            <a:endParaRPr lang="en-US"/>
          </a:p>
        </p:txBody>
      </p:sp>
      <p:sp>
        <p:nvSpPr>
          <p:cNvPr id="4" name="Slide Number Placeholder 4">
            <a:extLst>
              <a:ext uri="{FF2B5EF4-FFF2-40B4-BE49-F238E27FC236}">
                <a16:creationId xmlns:a16="http://schemas.microsoft.com/office/drawing/2014/main" id="{02EB4EB0-97F7-D729-D1E6-063819A582B3}"/>
              </a:ext>
            </a:extLst>
          </p:cNvPr>
          <p:cNvSpPr txBox="1"/>
          <p:nvPr/>
        </p:nvSpPr>
        <p:spPr>
          <a:xfrm>
            <a:off x="5265810" y="6658660"/>
            <a:ext cx="4028444" cy="351733"/>
          </a:xfrm>
          <a:prstGeom prst="rect">
            <a:avLst/>
          </a:prstGeom>
          <a:noFill/>
          <a:ln cap="flat">
            <a:noFill/>
          </a:ln>
        </p:spPr>
        <p:txBody>
          <a:bodyPr vert="horz" wrap="square" lIns="93177" tIns="46588" rIns="93177" bIns="46588"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E5F509D-4761-4170-94E9-F372BFFAC48D}" type="slidenum">
              <a:t>54</a:t>
            </a:fld>
            <a:endParaRPr lang="en-US" sz="1200" b="0" i="0" u="none" strike="noStrike" kern="1200" cap="none" spc="0" baseline="0">
              <a:solidFill>
                <a:srgbClr val="000000"/>
              </a:solidFill>
              <a:uFillTx/>
              <a:latin typeface="Apto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D4CC4-D588-8C6D-E23C-D4327A7A34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E5887D-637C-6A37-235D-F355C1F35DB7}"/>
              </a:ext>
            </a:extLst>
          </p:cNvPr>
          <p:cNvSpPr txBox="1">
            <a:spLocks noGrp="1"/>
          </p:cNvSpPr>
          <p:nvPr>
            <p:ph type="body" sz="quarter" idx="1"/>
          </p:nvPr>
        </p:nvSpPr>
        <p:spPr/>
        <p:txBody>
          <a:bodyPr/>
          <a:lstStyle/>
          <a:p>
            <a:endParaRPr lang="en-US"/>
          </a:p>
        </p:txBody>
      </p:sp>
      <p:sp>
        <p:nvSpPr>
          <p:cNvPr id="4" name="Slide Number Placeholder 4">
            <a:extLst>
              <a:ext uri="{FF2B5EF4-FFF2-40B4-BE49-F238E27FC236}">
                <a16:creationId xmlns:a16="http://schemas.microsoft.com/office/drawing/2014/main" id="{6B98FCFE-E37C-32F7-4511-3EB0657D23EC}"/>
              </a:ext>
            </a:extLst>
          </p:cNvPr>
          <p:cNvSpPr txBox="1"/>
          <p:nvPr/>
        </p:nvSpPr>
        <p:spPr>
          <a:xfrm>
            <a:off x="5265810" y="6658660"/>
            <a:ext cx="4028444" cy="351733"/>
          </a:xfrm>
          <a:prstGeom prst="rect">
            <a:avLst/>
          </a:prstGeom>
          <a:noFill/>
          <a:ln cap="flat">
            <a:noFill/>
          </a:ln>
        </p:spPr>
        <p:txBody>
          <a:bodyPr vert="horz" wrap="square" lIns="93177" tIns="46588" rIns="93177" bIns="46588"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8852185-9C6F-44E2-B0B4-272B541412F4}" type="slidenum">
              <a:t>55</a:t>
            </a:fld>
            <a:endParaRPr lang="en-US" sz="1200" b="0" i="0" u="none" strike="noStrike" kern="1200" cap="none" spc="0" baseline="0">
              <a:solidFill>
                <a:srgbClr val="000000"/>
              </a:solidFill>
              <a:uFillTx/>
              <a:latin typeface="Apto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AF96ED-37F1-6383-F91D-CB45EA1B99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A8C6A1-F11A-4C4A-C21F-3F89999C6F77}"/>
              </a:ext>
            </a:extLst>
          </p:cNvPr>
          <p:cNvSpPr txBox="1">
            <a:spLocks noGrp="1"/>
          </p:cNvSpPr>
          <p:nvPr>
            <p:ph type="body" sz="quarter" idx="1"/>
          </p:nvPr>
        </p:nvSpPr>
        <p:spPr/>
        <p:txBody>
          <a:bodyPr/>
          <a:lstStyle/>
          <a:p>
            <a:endParaRPr lang="en-US"/>
          </a:p>
        </p:txBody>
      </p:sp>
      <p:sp>
        <p:nvSpPr>
          <p:cNvPr id="4" name="Slide Number Placeholder 4">
            <a:extLst>
              <a:ext uri="{FF2B5EF4-FFF2-40B4-BE49-F238E27FC236}">
                <a16:creationId xmlns:a16="http://schemas.microsoft.com/office/drawing/2014/main" id="{428DE4C2-062A-D0C5-2A7B-1228FB2E229E}"/>
              </a:ext>
            </a:extLst>
          </p:cNvPr>
          <p:cNvSpPr txBox="1"/>
          <p:nvPr/>
        </p:nvSpPr>
        <p:spPr>
          <a:xfrm>
            <a:off x="5265810" y="6658660"/>
            <a:ext cx="4028444" cy="351733"/>
          </a:xfrm>
          <a:prstGeom prst="rect">
            <a:avLst/>
          </a:prstGeom>
          <a:noFill/>
          <a:ln cap="flat">
            <a:noFill/>
          </a:ln>
        </p:spPr>
        <p:txBody>
          <a:bodyPr vert="horz" wrap="square" lIns="93177" tIns="46588" rIns="93177" bIns="46588"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6AC3D7A-70B4-43F4-9E36-FD53D6A66B5E}" type="slidenum">
              <a:t>57</a:t>
            </a:fld>
            <a:endParaRPr lang="en-US" sz="1200" b="0" i="0" u="none" strike="noStrike" kern="1200" cap="none" spc="0" baseline="0">
              <a:solidFill>
                <a:srgbClr val="000000"/>
              </a:solidFill>
              <a:uFillTx/>
              <a:latin typeface="Apto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9FB118-BBC4-9102-C830-4A35A985A4B8}"/>
              </a:ext>
            </a:extLst>
          </p:cNvPr>
          <p:cNvSpPr>
            <a:spLocks noGrp="1" noRot="1" noChangeAspect="1"/>
          </p:cNvSpPr>
          <p:nvPr>
            <p:ph type="sldImg"/>
          </p:nvPr>
        </p:nvSpPr>
        <p:spPr>
          <a:xfrm>
            <a:off x="2546350" y="876300"/>
            <a:ext cx="4203700" cy="2365375"/>
          </a:xfrm>
        </p:spPr>
      </p:sp>
      <p:sp>
        <p:nvSpPr>
          <p:cNvPr id="3" name="Notes Placeholder 2">
            <a:extLst>
              <a:ext uri="{FF2B5EF4-FFF2-40B4-BE49-F238E27FC236}">
                <a16:creationId xmlns:a16="http://schemas.microsoft.com/office/drawing/2014/main" id="{B257C0D9-85CA-D5C8-DF57-78AAE5F5ACA6}"/>
              </a:ext>
            </a:extLst>
          </p:cNvPr>
          <p:cNvSpPr txBox="1">
            <a:spLocks noGrp="1"/>
          </p:cNvSpPr>
          <p:nvPr>
            <p:ph type="body" sz="quarter" idx="1"/>
          </p:nvPr>
        </p:nvSpPr>
        <p:spPr/>
        <p:txBody>
          <a:bodyPr/>
          <a:lstStyle/>
          <a:p>
            <a:endParaRPr lang="en-US"/>
          </a:p>
        </p:txBody>
      </p:sp>
      <p:sp>
        <p:nvSpPr>
          <p:cNvPr id="4" name="Slide Number Placeholder 4">
            <a:extLst>
              <a:ext uri="{FF2B5EF4-FFF2-40B4-BE49-F238E27FC236}">
                <a16:creationId xmlns:a16="http://schemas.microsoft.com/office/drawing/2014/main" id="{48C6AB8A-6506-F67C-F1A7-DDA3604350ED}"/>
              </a:ext>
            </a:extLst>
          </p:cNvPr>
          <p:cNvSpPr txBox="1"/>
          <p:nvPr/>
        </p:nvSpPr>
        <p:spPr>
          <a:xfrm>
            <a:off x="5265810" y="6658660"/>
            <a:ext cx="4028444" cy="351733"/>
          </a:xfrm>
          <a:prstGeom prst="rect">
            <a:avLst/>
          </a:prstGeom>
          <a:noFill/>
          <a:ln cap="flat">
            <a:noFill/>
          </a:ln>
        </p:spPr>
        <p:txBody>
          <a:bodyPr vert="horz" wrap="square" lIns="93177" tIns="46588" rIns="93177" bIns="46588"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72802A6-8428-4285-AFD0-3704D7C71D70}" type="slidenum">
              <a:t>58</a:t>
            </a:fld>
            <a:endParaRPr lang="en-US" sz="1200" b="0" i="0" u="none" strike="noStrike" kern="1200" cap="none" spc="0" baseline="0">
              <a:solidFill>
                <a:srgbClr val="000000"/>
              </a:solidFill>
              <a:uFillTx/>
              <a:latin typeface="Apto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3518FA-87BF-B4CD-C5E3-915EA5E3CF96}"/>
              </a:ext>
            </a:extLst>
          </p:cNvPr>
          <p:cNvSpPr>
            <a:spLocks noGrp="1" noRot="1" noChangeAspect="1"/>
          </p:cNvSpPr>
          <p:nvPr>
            <p:ph type="sldImg"/>
          </p:nvPr>
        </p:nvSpPr>
        <p:spPr>
          <a:xfrm>
            <a:off x="2546350" y="876300"/>
            <a:ext cx="4203700" cy="2365375"/>
          </a:xfrm>
        </p:spPr>
      </p:sp>
      <p:sp>
        <p:nvSpPr>
          <p:cNvPr id="3" name="Notes Placeholder 2">
            <a:extLst>
              <a:ext uri="{FF2B5EF4-FFF2-40B4-BE49-F238E27FC236}">
                <a16:creationId xmlns:a16="http://schemas.microsoft.com/office/drawing/2014/main" id="{4D8EFEB6-AE2B-315D-18CC-3F8ACBBA264A}"/>
              </a:ext>
            </a:extLst>
          </p:cNvPr>
          <p:cNvSpPr txBox="1">
            <a:spLocks noGrp="1"/>
          </p:cNvSpPr>
          <p:nvPr>
            <p:ph type="body" sz="quarter" idx="1"/>
          </p:nvPr>
        </p:nvSpPr>
        <p:spPr/>
        <p:txBody>
          <a:bodyPr/>
          <a:lstStyle/>
          <a:p>
            <a:endParaRPr lang="en-US"/>
          </a:p>
        </p:txBody>
      </p:sp>
      <p:sp>
        <p:nvSpPr>
          <p:cNvPr id="4" name="Slide Number Placeholder 4">
            <a:extLst>
              <a:ext uri="{FF2B5EF4-FFF2-40B4-BE49-F238E27FC236}">
                <a16:creationId xmlns:a16="http://schemas.microsoft.com/office/drawing/2014/main" id="{E2A922C3-10A7-0FA2-CD4B-ABBA2445CA0F}"/>
              </a:ext>
            </a:extLst>
          </p:cNvPr>
          <p:cNvSpPr txBox="1"/>
          <p:nvPr/>
        </p:nvSpPr>
        <p:spPr>
          <a:xfrm>
            <a:off x="5265810" y="6658660"/>
            <a:ext cx="4028444" cy="351733"/>
          </a:xfrm>
          <a:prstGeom prst="rect">
            <a:avLst/>
          </a:prstGeom>
          <a:noFill/>
          <a:ln cap="flat">
            <a:noFill/>
          </a:ln>
        </p:spPr>
        <p:txBody>
          <a:bodyPr vert="horz" wrap="square" lIns="93177" tIns="46588" rIns="93177" bIns="46588"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A04ACFD-171E-4254-825F-F6B80A563D4D}" type="slidenum">
              <a:t>59</a:t>
            </a:fld>
            <a:endParaRPr lang="en-US" sz="1300" b="0" i="0" u="none" strike="noStrike" kern="1200" cap="none" spc="0" baseline="0">
              <a:solidFill>
                <a:srgbClr val="000000"/>
              </a:solidFill>
              <a:uFillTx/>
              <a:latin typeface="Franklin Gothic Medium" pitchFamily="34"/>
              <a:cs typeface="Arial" pitchFamily="3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04080-2E4E-0F58-D066-A69F3BB7818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F857040-45AA-E406-42D5-62E1CC6D5A85}"/>
              </a:ext>
            </a:extLst>
          </p:cNvPr>
          <p:cNvSpPr txBox="1">
            <a:spLocks noGrp="1"/>
          </p:cNvSpPr>
          <p:nvPr>
            <p:ph type="body" sz="quarter" idx="1"/>
          </p:nvPr>
        </p:nvSpPr>
        <p:spPr/>
        <p:txBody>
          <a:bodyPr/>
          <a:lstStyle/>
          <a:p>
            <a:endParaRPr lang="en-US"/>
          </a:p>
        </p:txBody>
      </p:sp>
      <p:sp>
        <p:nvSpPr>
          <p:cNvPr id="4" name="Date Placeholder 3">
            <a:extLst>
              <a:ext uri="{FF2B5EF4-FFF2-40B4-BE49-F238E27FC236}">
                <a16:creationId xmlns:a16="http://schemas.microsoft.com/office/drawing/2014/main" id="{8AF0A1A8-EDEC-65FE-A26B-0749AE001853}"/>
              </a:ext>
            </a:extLst>
          </p:cNvPr>
          <p:cNvSpPr txBox="1"/>
          <p:nvPr/>
        </p:nvSpPr>
        <p:spPr>
          <a:xfrm>
            <a:off x="3884608" y="0"/>
            <a:ext cx="2971800" cy="458791"/>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Aptos"/>
            </a:endParaRPr>
          </a:p>
        </p:txBody>
      </p:sp>
      <p:sp>
        <p:nvSpPr>
          <p:cNvPr id="5" name="Slide Number Placeholder 4">
            <a:extLst>
              <a:ext uri="{FF2B5EF4-FFF2-40B4-BE49-F238E27FC236}">
                <a16:creationId xmlns:a16="http://schemas.microsoft.com/office/drawing/2014/main" id="{E7689AED-C6A3-815A-97A3-DF1C2C35BB7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C484A3F-DB13-48C8-9169-CB2B0FDFAB5E}" type="slidenum">
              <a:t>60</a:t>
            </a:fld>
            <a:endParaRPr lang="en-US" sz="1200" b="0" i="0" u="none" strike="noStrike" kern="1200" cap="none" spc="0" baseline="0">
              <a:solidFill>
                <a:srgbClr val="000000"/>
              </a:solidFill>
              <a:uFillTx/>
              <a:latin typeface="Apto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299F3-55D3-EC04-0D87-659F5B9637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36F577-D3AA-952F-39F8-7A33A3AAAB54}"/>
              </a:ext>
            </a:extLst>
          </p:cNvPr>
          <p:cNvSpPr txBox="1">
            <a:spLocks noGrp="1"/>
          </p:cNvSpPr>
          <p:nvPr>
            <p:ph type="body" sz="quarter" idx="1"/>
          </p:nvPr>
        </p:nvSpPr>
        <p:spPr/>
        <p:txBody>
          <a:bodyPr/>
          <a:lstStyle/>
          <a:p>
            <a:endParaRPr lang="en-US"/>
          </a:p>
        </p:txBody>
      </p:sp>
      <p:sp>
        <p:nvSpPr>
          <p:cNvPr id="4" name="Slide Number Placeholder 4">
            <a:extLst>
              <a:ext uri="{FF2B5EF4-FFF2-40B4-BE49-F238E27FC236}">
                <a16:creationId xmlns:a16="http://schemas.microsoft.com/office/drawing/2014/main" id="{57E205E2-936C-AC1F-F686-BD2D45BBD6FD}"/>
              </a:ext>
            </a:extLst>
          </p:cNvPr>
          <p:cNvSpPr txBox="1"/>
          <p:nvPr/>
        </p:nvSpPr>
        <p:spPr>
          <a:xfrm>
            <a:off x="5265810" y="6658660"/>
            <a:ext cx="4028444" cy="351733"/>
          </a:xfrm>
          <a:prstGeom prst="rect">
            <a:avLst/>
          </a:prstGeom>
          <a:noFill/>
          <a:ln cap="flat">
            <a:noFill/>
          </a:ln>
        </p:spPr>
        <p:txBody>
          <a:bodyPr vert="horz" wrap="square" lIns="93177" tIns="46588" rIns="93177" bIns="46588"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9F104C9-B029-4D67-9EBE-CED0CC19F687}" type="slidenum">
              <a:t>62</a:t>
            </a:fld>
            <a:endParaRPr lang="en-US" sz="1200" b="0" i="0" u="none" strike="noStrike" kern="1200" cap="none" spc="0" baseline="0">
              <a:solidFill>
                <a:srgbClr val="000000"/>
              </a:solidFill>
              <a:uFillTx/>
              <a:latin typeface="Apto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BC1FF4-C10D-C0B7-222E-8C1147D324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AB6925-69F1-23B4-ADE9-5AA8F7C6446D}"/>
              </a:ext>
            </a:extLst>
          </p:cNvPr>
          <p:cNvSpPr txBox="1">
            <a:spLocks noGrp="1"/>
          </p:cNvSpPr>
          <p:nvPr>
            <p:ph type="body" sz="quarter" idx="1"/>
          </p:nvPr>
        </p:nvSpPr>
        <p:spPr/>
        <p:txBody>
          <a:bodyPr/>
          <a:lstStyle/>
          <a:p>
            <a:endParaRPr lang="en-US"/>
          </a:p>
        </p:txBody>
      </p:sp>
      <p:sp>
        <p:nvSpPr>
          <p:cNvPr id="4" name="Slide Number Placeholder 4">
            <a:extLst>
              <a:ext uri="{FF2B5EF4-FFF2-40B4-BE49-F238E27FC236}">
                <a16:creationId xmlns:a16="http://schemas.microsoft.com/office/drawing/2014/main" id="{EFB29ECD-8275-8A5F-2046-5FBE1CDF641E}"/>
              </a:ext>
            </a:extLst>
          </p:cNvPr>
          <p:cNvSpPr txBox="1"/>
          <p:nvPr/>
        </p:nvSpPr>
        <p:spPr>
          <a:xfrm>
            <a:off x="5265810" y="6658660"/>
            <a:ext cx="4028444" cy="351733"/>
          </a:xfrm>
          <a:prstGeom prst="rect">
            <a:avLst/>
          </a:prstGeom>
          <a:noFill/>
          <a:ln cap="flat">
            <a:noFill/>
          </a:ln>
        </p:spPr>
        <p:txBody>
          <a:bodyPr vert="horz" wrap="square" lIns="93177" tIns="46588" rIns="93177" bIns="46588"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7A0047B-6A1D-4D3F-802A-5CD490353806}" type="slidenum">
              <a:t>63</a:t>
            </a:fld>
            <a:endParaRPr lang="en-US" sz="1200" b="0" i="0" u="none" strike="noStrike" kern="1200" cap="none" spc="0" baseline="0">
              <a:solidFill>
                <a:srgbClr val="000000"/>
              </a:solidFill>
              <a:uFillTx/>
              <a:latin typeface="Apto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9B4817-432E-A19E-66A8-C2A40A457C35}"/>
              </a:ext>
            </a:extLst>
          </p:cNvPr>
          <p:cNvSpPr>
            <a:spLocks noGrp="1" noRot="1" noChangeAspect="1"/>
          </p:cNvSpPr>
          <p:nvPr>
            <p:ph type="sldImg"/>
          </p:nvPr>
        </p:nvSpPr>
        <p:spPr>
          <a:ln w="12701">
            <a:solidFill>
              <a:srgbClr val="000000"/>
            </a:solidFill>
            <a:prstDash val="solid"/>
            <a:miter/>
          </a:ln>
        </p:spPr>
      </p:sp>
      <p:sp>
        <p:nvSpPr>
          <p:cNvPr id="3" name="Notes Placeholder 2">
            <a:extLst>
              <a:ext uri="{FF2B5EF4-FFF2-40B4-BE49-F238E27FC236}">
                <a16:creationId xmlns:a16="http://schemas.microsoft.com/office/drawing/2014/main" id="{A250155A-8FF2-99F2-7CAE-956D03736435}"/>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9D966F33-2453-3098-C1FE-473221EEA044}"/>
              </a:ext>
            </a:extLst>
          </p:cNvPr>
          <p:cNvSpPr txBox="1"/>
          <p:nvPr/>
        </p:nvSpPr>
        <p:spPr>
          <a:xfrm>
            <a:off x="5265810" y="6658660"/>
            <a:ext cx="4028444" cy="351733"/>
          </a:xfrm>
          <a:prstGeom prst="rect">
            <a:avLst/>
          </a:prstGeom>
          <a:noFill/>
          <a:ln cap="flat">
            <a:noFill/>
          </a:ln>
        </p:spPr>
        <p:txBody>
          <a:bodyPr vert="horz" wrap="square" lIns="93177" tIns="46588" rIns="93177" bIns="46588"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2FA9F8A-7365-48FB-ABF3-0FA449E2AD65}" type="slidenum">
              <a:t>64</a:t>
            </a:fld>
            <a:endParaRPr lang="en-US" sz="1300" b="0" i="0" u="none" strike="noStrike" kern="1200" cap="none" spc="0" baseline="0">
              <a:solidFill>
                <a:srgbClr val="000000"/>
              </a:solidFill>
              <a:uFillTx/>
              <a:latin typeface="Franklin Gothic Medium" pitchFamily="3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74439" fontAlgn="base">
              <a:spcBef>
                <a:spcPct val="0"/>
              </a:spcBef>
              <a:spcAft>
                <a:spcPct val="0"/>
              </a:spcAft>
              <a:defRPr/>
            </a:pPr>
            <a:fld id="{39EA8492-49DA-4053-90C9-BABB412D2F24}" type="slidenum">
              <a:rPr lang="en-US">
                <a:solidFill>
                  <a:srgbClr val="000000"/>
                </a:solidFill>
                <a:latin typeface="Times New Roman" pitchFamily="18" charset="0"/>
              </a:rPr>
              <a:pPr defTabSz="974439" fontAlgn="base">
                <a:spcBef>
                  <a:spcPct val="0"/>
                </a:spcBef>
                <a:spcAft>
                  <a:spcPct val="0"/>
                </a:spcAft>
                <a:defRPr/>
              </a:pPr>
              <a:t>7</a:t>
            </a:fld>
            <a:endParaRPr lang="en-US" dirty="0">
              <a:solidFill>
                <a:srgbClr val="000000"/>
              </a:solidFill>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889527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29566" indent="-279856" eaLnBrk="0" hangingPunct="0">
              <a:spcBef>
                <a:spcPct val="30000"/>
              </a:spcBef>
              <a:defRPr sz="1200">
                <a:solidFill>
                  <a:schemeClr val="tx1"/>
                </a:solidFill>
                <a:latin typeface="Calibri" panose="020F0502020204030204" pitchFamily="34" charset="0"/>
              </a:defRPr>
            </a:lvl2pPr>
            <a:lvl3pPr marL="1122658" indent="-223237" eaLnBrk="0" hangingPunct="0">
              <a:spcBef>
                <a:spcPct val="30000"/>
              </a:spcBef>
              <a:defRPr sz="1200">
                <a:solidFill>
                  <a:schemeClr val="tx1"/>
                </a:solidFill>
                <a:latin typeface="Calibri" panose="020F0502020204030204" pitchFamily="34" charset="0"/>
              </a:defRPr>
            </a:lvl3pPr>
            <a:lvl4pPr marL="1570751" indent="-223237" eaLnBrk="0" hangingPunct="0">
              <a:spcBef>
                <a:spcPct val="30000"/>
              </a:spcBef>
              <a:defRPr sz="1200">
                <a:solidFill>
                  <a:schemeClr val="tx1"/>
                </a:solidFill>
                <a:latin typeface="Calibri" panose="020F0502020204030204" pitchFamily="34" charset="0"/>
              </a:defRPr>
            </a:lvl4pPr>
            <a:lvl5pPr marL="2020461" indent="-223237" eaLnBrk="0" hangingPunct="0">
              <a:spcBef>
                <a:spcPct val="30000"/>
              </a:spcBef>
              <a:defRPr sz="1200">
                <a:solidFill>
                  <a:schemeClr val="tx1"/>
                </a:solidFill>
                <a:latin typeface="Calibri" panose="020F0502020204030204" pitchFamily="34" charset="0"/>
              </a:defRPr>
            </a:lvl5pPr>
            <a:lvl6pPr marL="2486348" indent="-223237" eaLnBrk="0" fontAlgn="base" hangingPunct="0">
              <a:spcBef>
                <a:spcPct val="30000"/>
              </a:spcBef>
              <a:spcAft>
                <a:spcPct val="0"/>
              </a:spcAft>
              <a:defRPr sz="1200">
                <a:solidFill>
                  <a:schemeClr val="tx1"/>
                </a:solidFill>
                <a:latin typeface="Calibri" panose="020F0502020204030204" pitchFamily="34" charset="0"/>
              </a:defRPr>
            </a:lvl6pPr>
            <a:lvl7pPr marL="2952235" indent="-223237" eaLnBrk="0" fontAlgn="base" hangingPunct="0">
              <a:spcBef>
                <a:spcPct val="30000"/>
              </a:spcBef>
              <a:spcAft>
                <a:spcPct val="0"/>
              </a:spcAft>
              <a:defRPr sz="1200">
                <a:solidFill>
                  <a:schemeClr val="tx1"/>
                </a:solidFill>
                <a:latin typeface="Calibri" panose="020F0502020204030204" pitchFamily="34" charset="0"/>
              </a:defRPr>
            </a:lvl7pPr>
            <a:lvl8pPr marL="3418121" indent="-223237" eaLnBrk="0" fontAlgn="base" hangingPunct="0">
              <a:spcBef>
                <a:spcPct val="30000"/>
              </a:spcBef>
              <a:spcAft>
                <a:spcPct val="0"/>
              </a:spcAft>
              <a:defRPr sz="1200">
                <a:solidFill>
                  <a:schemeClr val="tx1"/>
                </a:solidFill>
                <a:latin typeface="Calibri" panose="020F0502020204030204" pitchFamily="34" charset="0"/>
              </a:defRPr>
            </a:lvl8pPr>
            <a:lvl9pPr marL="3884008" indent="-223237"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86E736F-D085-40AF-ABD7-AEE8A959D37F}" type="slidenum">
              <a:rPr lang="en-US" altLang="en-US" sz="1300">
                <a:latin typeface="Franklin Gothic Medium" panose="020B0603020102020204" pitchFamily="34" charset="0"/>
              </a:rPr>
              <a:pPr eaLnBrk="1" hangingPunct="1">
                <a:spcBef>
                  <a:spcPct val="0"/>
                </a:spcBef>
              </a:pPr>
              <a:t>67</a:t>
            </a:fld>
            <a:endParaRPr lang="en-US" altLang="en-US" sz="1300" dirty="0">
              <a:latin typeface="Franklin Gothic Medium" panose="020B06030201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066FD-AEFC-9078-702B-2A1FD71E3126}"/>
            </a:ext>
          </a:extLst>
        </p:cNvPr>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57D6803D-B985-731D-6A20-BA011E5C4A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112019CE-56B5-F6A8-FB68-98C0B537E1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8372" name="Slide Number Placeholder 3">
            <a:extLst>
              <a:ext uri="{FF2B5EF4-FFF2-40B4-BE49-F238E27FC236}">
                <a16:creationId xmlns:a16="http://schemas.microsoft.com/office/drawing/2014/main" id="{5ACC3D9B-C49C-CE3B-8BBF-1EA92C5508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2A10CB2-C63D-460B-9AAD-25223BB0F5A3}"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4000706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681A6-3C53-8105-3DF7-299835D2849A}"/>
            </a:ext>
          </a:extLst>
        </p:cNvPr>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F54E1422-468B-2DDE-D208-B65FA51FE2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30B747BE-153B-2F53-E878-08783856D5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8372" name="Slide Number Placeholder 3">
            <a:extLst>
              <a:ext uri="{FF2B5EF4-FFF2-40B4-BE49-F238E27FC236}">
                <a16:creationId xmlns:a16="http://schemas.microsoft.com/office/drawing/2014/main" id="{EA42809E-77A1-1F25-7034-41AA1CF699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2A10CB2-C63D-460B-9AAD-25223BB0F5A3}"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1576880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99EA4-18E6-8892-84BA-B029AE29AF15}"/>
            </a:ext>
          </a:extLst>
        </p:cNvPr>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24B3C180-8C88-ADE3-5C18-15CE019AD0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19869E91-81F7-74B7-FCAB-091157EDEE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8372" name="Slide Number Placeholder 3">
            <a:extLst>
              <a:ext uri="{FF2B5EF4-FFF2-40B4-BE49-F238E27FC236}">
                <a16:creationId xmlns:a16="http://schemas.microsoft.com/office/drawing/2014/main" id="{6BDC4FE0-BB8A-8791-3118-6810B87D1D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2A10CB2-C63D-460B-9AAD-25223BB0F5A3}"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429030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146D4-BA92-5198-464E-2C0123F99D62}"/>
            </a:ext>
          </a:extLst>
        </p:cNvPr>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708C45CA-4CD4-C9D5-1DF7-9DDD43413D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E8948F46-5895-01CF-F230-99C8DAD17B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8372" name="Slide Number Placeholder 3">
            <a:extLst>
              <a:ext uri="{FF2B5EF4-FFF2-40B4-BE49-F238E27FC236}">
                <a16:creationId xmlns:a16="http://schemas.microsoft.com/office/drawing/2014/main" id="{971848C7-FB84-C83A-44C6-41284DA807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2A10CB2-C63D-460B-9AAD-25223BB0F5A3}" type="slidenum">
              <a:rPr kumimoji="0" lang="en-US" altLang="en-US" sz="13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3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panose="020B0604020202020204" pitchFamily="34" charset="0"/>
            </a:endParaRPr>
          </a:p>
        </p:txBody>
      </p:sp>
    </p:spTree>
    <p:extLst>
      <p:ext uri="{BB962C8B-B14F-4D97-AF65-F5344CB8AC3E}">
        <p14:creationId xmlns:p14="http://schemas.microsoft.com/office/powerpoint/2010/main" val="3832332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194D58-50D2-70FF-2EE4-65226DB07AA7}"/>
              </a:ext>
            </a:extLst>
          </p:cNvPr>
          <p:cNvSpPr>
            <a:spLocks noGrp="1" noRot="1" noChangeAspect="1"/>
          </p:cNvSpPr>
          <p:nvPr>
            <p:ph type="sldImg"/>
          </p:nvPr>
        </p:nvSpPr>
        <p:spPr>
          <a:ln w="12701">
            <a:solidFill>
              <a:srgbClr val="000000"/>
            </a:solidFill>
            <a:prstDash val="solid"/>
            <a:miter/>
          </a:ln>
        </p:spPr>
      </p:sp>
      <p:sp>
        <p:nvSpPr>
          <p:cNvPr id="3" name="Notes Placeholder 2">
            <a:extLst>
              <a:ext uri="{FF2B5EF4-FFF2-40B4-BE49-F238E27FC236}">
                <a16:creationId xmlns:a16="http://schemas.microsoft.com/office/drawing/2014/main" id="{6F7B5287-C661-CF22-DE81-58B77D3DF21B}"/>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BAD0E9DA-AB40-7B1E-3F9C-26E579011888}"/>
              </a:ext>
            </a:extLst>
          </p:cNvPr>
          <p:cNvSpPr txBox="1"/>
          <p:nvPr/>
        </p:nvSpPr>
        <p:spPr>
          <a:xfrm>
            <a:off x="5265810" y="6658660"/>
            <a:ext cx="4028444" cy="351733"/>
          </a:xfrm>
          <a:prstGeom prst="rect">
            <a:avLst/>
          </a:prstGeom>
          <a:noFill/>
          <a:ln cap="flat">
            <a:noFill/>
          </a:ln>
        </p:spPr>
        <p:txBody>
          <a:bodyPr vert="horz" wrap="square" lIns="93177" tIns="46588" rIns="93177" bIns="46588"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8F804C5-69EA-4697-8325-6BB6E2420505}" type="slidenum">
              <a:t>37</a:t>
            </a:fld>
            <a:endParaRPr lang="en-US" sz="1300" b="0" i="0" u="none" strike="noStrike" kern="1200" cap="none" spc="0" baseline="0">
              <a:solidFill>
                <a:srgbClr val="000000"/>
              </a:solidFill>
              <a:uFillTx/>
              <a:latin typeface="Franklin Gothic Medium" pitchFamily="34"/>
              <a:cs typeface="Arial" pitchFamily="3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B5181E-DCFF-2C43-33B9-2E9F8E4410AF}"/>
              </a:ext>
            </a:extLst>
          </p:cNvPr>
          <p:cNvSpPr>
            <a:spLocks noGrp="1" noRot="1" noChangeAspect="1"/>
          </p:cNvSpPr>
          <p:nvPr>
            <p:ph type="sldImg"/>
          </p:nvPr>
        </p:nvSpPr>
        <p:spPr>
          <a:ln w="12701">
            <a:solidFill>
              <a:srgbClr val="000000"/>
            </a:solidFill>
            <a:prstDash val="solid"/>
            <a:miter/>
          </a:ln>
        </p:spPr>
      </p:sp>
      <p:sp>
        <p:nvSpPr>
          <p:cNvPr id="3" name="Notes Placeholder 2">
            <a:extLst>
              <a:ext uri="{FF2B5EF4-FFF2-40B4-BE49-F238E27FC236}">
                <a16:creationId xmlns:a16="http://schemas.microsoft.com/office/drawing/2014/main" id="{4A4C432F-19A2-211E-20AB-18C600E25F6B}"/>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630852EF-603E-A9E2-1392-D6B48F7CADF3}"/>
              </a:ext>
            </a:extLst>
          </p:cNvPr>
          <p:cNvSpPr txBox="1"/>
          <p:nvPr/>
        </p:nvSpPr>
        <p:spPr>
          <a:xfrm>
            <a:off x="5265810" y="6658660"/>
            <a:ext cx="4028444" cy="351733"/>
          </a:xfrm>
          <a:prstGeom prst="rect">
            <a:avLst/>
          </a:prstGeom>
          <a:noFill/>
          <a:ln cap="flat">
            <a:noFill/>
          </a:ln>
        </p:spPr>
        <p:txBody>
          <a:bodyPr vert="horz" wrap="square" lIns="93177" tIns="46588" rIns="93177" bIns="46588"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87315C8-8706-45FA-B77D-1DCE91DFE8A0}" type="slidenum">
              <a:t>42</a:t>
            </a:fld>
            <a:endParaRPr lang="en-US" sz="1300" b="0" i="0" u="none" strike="noStrike" kern="1200" cap="none" spc="0" baseline="0">
              <a:solidFill>
                <a:srgbClr val="000000"/>
              </a:solidFill>
              <a:uFillTx/>
              <a:latin typeface="Franklin Gothic Medium" pitchFamily="34"/>
              <a:cs typeface="Arial" pitchFamily="3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68D1A9-9272-225F-18B6-6EBE43CE1D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365132-536D-4D07-AD98-D922776D869E}"/>
              </a:ext>
            </a:extLst>
          </p:cNvPr>
          <p:cNvSpPr txBox="1">
            <a:spLocks noGrp="1"/>
          </p:cNvSpPr>
          <p:nvPr>
            <p:ph type="body" sz="quarter" idx="1"/>
          </p:nvPr>
        </p:nvSpPr>
        <p:spPr/>
        <p:txBody>
          <a:bodyPr/>
          <a:lstStyle/>
          <a:p>
            <a:endParaRPr lang="en-US"/>
          </a:p>
        </p:txBody>
      </p:sp>
      <p:sp>
        <p:nvSpPr>
          <p:cNvPr id="4" name="Slide Number Placeholder 4">
            <a:extLst>
              <a:ext uri="{FF2B5EF4-FFF2-40B4-BE49-F238E27FC236}">
                <a16:creationId xmlns:a16="http://schemas.microsoft.com/office/drawing/2014/main" id="{0EA2D547-2A13-B026-86AA-B0718C8CB68B}"/>
              </a:ext>
            </a:extLst>
          </p:cNvPr>
          <p:cNvSpPr txBox="1"/>
          <p:nvPr/>
        </p:nvSpPr>
        <p:spPr>
          <a:xfrm>
            <a:off x="5265810" y="6658660"/>
            <a:ext cx="4028444" cy="351733"/>
          </a:xfrm>
          <a:prstGeom prst="rect">
            <a:avLst/>
          </a:prstGeom>
          <a:noFill/>
          <a:ln cap="flat">
            <a:noFill/>
          </a:ln>
        </p:spPr>
        <p:txBody>
          <a:bodyPr vert="horz" wrap="square" lIns="93177" tIns="46588" rIns="93177" bIns="46588"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A3E078A-3602-4CBC-AD1F-1AC30A9D0FB1}" type="slidenum">
              <a:t>52</a:t>
            </a:fld>
            <a:endParaRPr lang="en-US" sz="1200" b="0" i="0" u="none" strike="noStrike" kern="1200" cap="none" spc="0" baseline="0">
              <a:solidFill>
                <a:srgbClr val="000000"/>
              </a:solidFill>
              <a:uFillTx/>
              <a:latin typeface="Apto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710960E-AF3E-1327-2E7D-5492DA0E62F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4185" y="-17375"/>
            <a:ext cx="12254669" cy="3397529"/>
          </a:xfrm>
          <a:prstGeom prst="rect">
            <a:avLst/>
          </a:prstGeom>
        </p:spPr>
      </p:pic>
      <p:sp>
        <p:nvSpPr>
          <p:cNvPr id="2" name="Title 1">
            <a:extLst>
              <a:ext uri="{FF2B5EF4-FFF2-40B4-BE49-F238E27FC236}">
                <a16:creationId xmlns:a16="http://schemas.microsoft.com/office/drawing/2014/main" id="{37C4BADF-64A8-32C0-DD37-D930126B1E47}"/>
              </a:ext>
            </a:extLst>
          </p:cNvPr>
          <p:cNvSpPr>
            <a:spLocks noGrp="1"/>
          </p:cNvSpPr>
          <p:nvPr>
            <p:ph type="ctrTitle" hasCustomPrompt="1"/>
          </p:nvPr>
        </p:nvSpPr>
        <p:spPr>
          <a:xfrm>
            <a:off x="1524000" y="3477846"/>
            <a:ext cx="9144000" cy="1852371"/>
          </a:xfrm>
        </p:spPr>
        <p:txBody>
          <a:bodyPr anchor="b"/>
          <a:lstStyle>
            <a:lvl1pPr algn="ctr">
              <a:defRPr sz="6000">
                <a:solidFill>
                  <a:srgbClr val="253746"/>
                </a:solidFill>
              </a:defRPr>
            </a:lvl1pPr>
          </a:lstStyle>
          <a:p>
            <a:r>
              <a:rPr lang="en-US" dirty="0"/>
              <a:t>Click to edit Master </a:t>
            </a:r>
            <a:br>
              <a:rPr lang="en-US" dirty="0"/>
            </a:br>
            <a:r>
              <a:rPr lang="en-US" dirty="0"/>
              <a:t>title style</a:t>
            </a:r>
          </a:p>
        </p:txBody>
      </p:sp>
      <p:sp>
        <p:nvSpPr>
          <p:cNvPr id="3" name="Subtitle 2">
            <a:extLst>
              <a:ext uri="{FF2B5EF4-FFF2-40B4-BE49-F238E27FC236}">
                <a16:creationId xmlns:a16="http://schemas.microsoft.com/office/drawing/2014/main" id="{873B354C-9E76-C874-C89A-358F2C40E5D1}"/>
              </a:ext>
            </a:extLst>
          </p:cNvPr>
          <p:cNvSpPr>
            <a:spLocks noGrp="1"/>
          </p:cNvSpPr>
          <p:nvPr>
            <p:ph type="subTitle" idx="1"/>
          </p:nvPr>
        </p:nvSpPr>
        <p:spPr>
          <a:xfrm>
            <a:off x="1524000" y="5392737"/>
            <a:ext cx="9144000" cy="685800"/>
          </a:xfrm>
        </p:spPr>
        <p:txBody>
          <a:bodyPr/>
          <a:lstStyle>
            <a:lvl1pPr marL="0" indent="0" algn="ctr">
              <a:buNone/>
              <a:defRPr sz="24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AE0A094-5303-2FBF-6199-36AC38791EFB}"/>
              </a:ext>
            </a:extLst>
          </p:cNvPr>
          <p:cNvSpPr>
            <a:spLocks noGrp="1"/>
          </p:cNvSpPr>
          <p:nvPr>
            <p:ph type="dt" sz="half" idx="10"/>
          </p:nvPr>
        </p:nvSpPr>
        <p:spPr/>
        <p:txBody>
          <a:bodyPr/>
          <a:lstStyle/>
          <a:p>
            <a:fld id="{55CF4532-F23C-49B9-8EAE-42880FA9A5F1}" type="datetimeFigureOut">
              <a:rPr lang="en-US" smtClean="0"/>
              <a:t>4/22/2026</a:t>
            </a:fld>
            <a:endParaRPr lang="en-US" dirty="0"/>
          </a:p>
        </p:txBody>
      </p:sp>
      <p:sp>
        <p:nvSpPr>
          <p:cNvPr id="5" name="Footer Placeholder 4">
            <a:extLst>
              <a:ext uri="{FF2B5EF4-FFF2-40B4-BE49-F238E27FC236}">
                <a16:creationId xmlns:a16="http://schemas.microsoft.com/office/drawing/2014/main" id="{46C717A5-D03E-DF49-FBF4-09AE192AB5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C6CB1F-8E10-ADB6-5701-1AA66B4218CE}"/>
              </a:ext>
            </a:extLst>
          </p:cNvPr>
          <p:cNvSpPr>
            <a:spLocks noGrp="1"/>
          </p:cNvSpPr>
          <p:nvPr>
            <p:ph type="sldNum" sz="quarter" idx="12"/>
          </p:nvPr>
        </p:nvSpPr>
        <p:spPr/>
        <p:txBody>
          <a:bodyPr/>
          <a:lstStyle/>
          <a:p>
            <a:fld id="{2D608FC8-DCEF-42F8-9173-0E50C0A7D663}" type="slidenum">
              <a:rPr lang="en-US" smtClean="0"/>
              <a:t>‹#›</a:t>
            </a:fld>
            <a:endParaRPr lang="en-US" dirty="0"/>
          </a:p>
        </p:txBody>
      </p:sp>
    </p:spTree>
    <p:extLst>
      <p:ext uri="{BB962C8B-B14F-4D97-AF65-F5344CB8AC3E}">
        <p14:creationId xmlns:p14="http://schemas.microsoft.com/office/powerpoint/2010/main" val="69215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45AB9-C999-BB3C-D322-A7D21995495F}"/>
              </a:ext>
            </a:extLst>
          </p:cNvPr>
          <p:cNvSpPr>
            <a:spLocks noGrp="1"/>
          </p:cNvSpPr>
          <p:nvPr>
            <p:ph type="title"/>
          </p:nvPr>
        </p:nvSpPr>
        <p:spPr>
          <a:xfrm>
            <a:off x="838200" y="766497"/>
            <a:ext cx="10515600" cy="1096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84358E-E29F-6D1B-C636-0A183470A3F8}"/>
              </a:ext>
            </a:extLst>
          </p:cNvPr>
          <p:cNvSpPr>
            <a:spLocks noGrp="1"/>
          </p:cNvSpPr>
          <p:nvPr>
            <p:ph type="body" orient="vert" idx="1"/>
          </p:nvPr>
        </p:nvSpPr>
        <p:spPr>
          <a:xfrm>
            <a:off x="838200" y="1956987"/>
            <a:ext cx="10515600" cy="42199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980A1B-468F-3C16-9B54-37420B029922}"/>
              </a:ext>
            </a:extLst>
          </p:cNvPr>
          <p:cNvSpPr>
            <a:spLocks noGrp="1"/>
          </p:cNvSpPr>
          <p:nvPr>
            <p:ph type="dt" sz="half" idx="10"/>
          </p:nvPr>
        </p:nvSpPr>
        <p:spPr/>
        <p:txBody>
          <a:bodyPr/>
          <a:lstStyle/>
          <a:p>
            <a:fld id="{55CF4532-F23C-49B9-8EAE-42880FA9A5F1}" type="datetimeFigureOut">
              <a:rPr lang="en-US" smtClean="0"/>
              <a:t>4/22/2026</a:t>
            </a:fld>
            <a:endParaRPr lang="en-US"/>
          </a:p>
        </p:txBody>
      </p:sp>
      <p:sp>
        <p:nvSpPr>
          <p:cNvPr id="5" name="Footer Placeholder 4">
            <a:extLst>
              <a:ext uri="{FF2B5EF4-FFF2-40B4-BE49-F238E27FC236}">
                <a16:creationId xmlns:a16="http://schemas.microsoft.com/office/drawing/2014/main" id="{2E960F9F-6F95-EC55-E4FE-28EFB166A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2F456-1A34-C026-9862-72EB2C3465EA}"/>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8" name="Graphic 7">
            <a:extLst>
              <a:ext uri="{FF2B5EF4-FFF2-40B4-BE49-F238E27FC236}">
                <a16:creationId xmlns:a16="http://schemas.microsoft.com/office/drawing/2014/main" id="{60117102-4767-B522-F4EE-ADA47A6710EE}"/>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1969862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63E5FD-184F-27EA-D7FB-FDE3E5C83E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6BE51F-D119-B366-4E57-C6FF08813C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168AC-B061-BF44-747F-50608EC69225}"/>
              </a:ext>
            </a:extLst>
          </p:cNvPr>
          <p:cNvSpPr>
            <a:spLocks noGrp="1"/>
          </p:cNvSpPr>
          <p:nvPr>
            <p:ph type="dt" sz="half" idx="10"/>
          </p:nvPr>
        </p:nvSpPr>
        <p:spPr/>
        <p:txBody>
          <a:bodyPr/>
          <a:lstStyle/>
          <a:p>
            <a:fld id="{55CF4532-F23C-49B9-8EAE-42880FA9A5F1}" type="datetimeFigureOut">
              <a:rPr lang="en-US" smtClean="0"/>
              <a:t>4/22/2026</a:t>
            </a:fld>
            <a:endParaRPr lang="en-US"/>
          </a:p>
        </p:txBody>
      </p:sp>
      <p:sp>
        <p:nvSpPr>
          <p:cNvPr id="5" name="Footer Placeholder 4">
            <a:extLst>
              <a:ext uri="{FF2B5EF4-FFF2-40B4-BE49-F238E27FC236}">
                <a16:creationId xmlns:a16="http://schemas.microsoft.com/office/drawing/2014/main" id="{CE2A2425-1150-D6C6-8BA9-4A9774ECD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E332F9-4F11-8994-40C7-0121C1CB925B}"/>
              </a:ext>
            </a:extLst>
          </p:cNvPr>
          <p:cNvSpPr>
            <a:spLocks noGrp="1"/>
          </p:cNvSpPr>
          <p:nvPr>
            <p:ph type="sldNum" sz="quarter" idx="12"/>
          </p:nvPr>
        </p:nvSpPr>
        <p:spPr/>
        <p:txBody>
          <a:bodyPr/>
          <a:lstStyle/>
          <a:p>
            <a:fld id="{2D608FC8-DCEF-42F8-9173-0E50C0A7D663}" type="slidenum">
              <a:rPr lang="en-US" smtClean="0"/>
              <a:t>‹#›</a:t>
            </a:fld>
            <a:endParaRPr lang="en-US"/>
          </a:p>
        </p:txBody>
      </p:sp>
    </p:spTree>
    <p:extLst>
      <p:ext uri="{BB962C8B-B14F-4D97-AF65-F5344CB8AC3E}">
        <p14:creationId xmlns:p14="http://schemas.microsoft.com/office/powerpoint/2010/main" val="1441871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pic>
        <p:nvPicPr>
          <p:cNvPr id="7" name="Picture Placeholder 17">
            <a:extLst>
              <a:ext uri="{FF2B5EF4-FFF2-40B4-BE49-F238E27FC236}">
                <a16:creationId xmlns:a16="http://schemas.microsoft.com/office/drawing/2014/main" id="{28B211FD-99D2-B373-669F-6E0F8E5B336F}"/>
              </a:ext>
              <a:ext uri="{C183D7F6-B498-43B3-948B-1728B52AA6E4}">
                <adec:decorative xmlns:adec="http://schemas.microsoft.com/office/drawing/2017/decorative" val="1"/>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60000"/>
                    </a14:imgEffect>
                  </a14:imgLayer>
                </a14:imgProps>
              </a:ext>
              <a:ext uri="{28A0092B-C50C-407E-A947-70E740481C1C}">
                <a14:useLocalDpi xmlns:a14="http://schemas.microsoft.com/office/drawing/2010/main"/>
              </a:ext>
            </a:extLst>
          </a:blip>
          <a:srcRect/>
          <a:stretch/>
        </p:blipFill>
        <p:spPr>
          <a:xfrm>
            <a:off x="0" y="0"/>
            <a:ext cx="12188952" cy="6858000"/>
          </a:xfrm>
          <a:prstGeom prst="rect">
            <a:avLst/>
          </a:prstGeom>
        </p:spPr>
      </p:pic>
      <p:sp>
        <p:nvSpPr>
          <p:cNvPr id="8" name="Rectangle 7">
            <a:extLst>
              <a:ext uri="{FF2B5EF4-FFF2-40B4-BE49-F238E27FC236}">
                <a16:creationId xmlns:a16="http://schemas.microsoft.com/office/drawing/2014/main" id="{C4079EDA-1B98-E3C1-23AD-7FB6F39FE268}"/>
              </a:ext>
              <a:ext uri="{C183D7F6-B498-43B3-948B-1728B52AA6E4}">
                <adec:decorative xmlns:adec="http://schemas.microsoft.com/office/drawing/2017/decorative" val="1"/>
              </a:ext>
            </a:extLst>
          </p:cNvPr>
          <p:cNvSpPr/>
          <p:nvPr userDrawn="1"/>
        </p:nvSpPr>
        <p:spPr>
          <a:xfrm>
            <a:off x="915924" y="777240"/>
            <a:ext cx="10360152" cy="530352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1616598" y="995425"/>
            <a:ext cx="8958805" cy="1077230"/>
          </a:xfrm>
        </p:spPr>
        <p:txBody>
          <a:bodyPr anchor="b" anchorCtr="0">
            <a:noAutofit/>
          </a:bodyPr>
          <a:lstStyle>
            <a:lvl1pPr algn="ctr">
              <a:defRPr sz="3600"/>
            </a:lvl1pPr>
          </a:lstStyle>
          <a:p>
            <a:r>
              <a:rPr lang="en-US" dirty="0"/>
              <a:t>Click to add title</a:t>
            </a:r>
          </a:p>
        </p:txBody>
      </p:sp>
      <p:sp>
        <p:nvSpPr>
          <p:cNvPr id="9" name="Content Placeholder 2">
            <a:extLst>
              <a:ext uri="{FF2B5EF4-FFF2-40B4-BE49-F238E27FC236}">
                <a16:creationId xmlns:a16="http://schemas.microsoft.com/office/drawing/2014/main" id="{76BDAEBE-3A0C-BBCD-A1F0-E1F1E07000E1}"/>
              </a:ext>
            </a:extLst>
          </p:cNvPr>
          <p:cNvSpPr>
            <a:spLocks noGrp="1"/>
          </p:cNvSpPr>
          <p:nvPr>
            <p:ph sz="half" idx="14" hasCustomPrompt="1"/>
          </p:nvPr>
        </p:nvSpPr>
        <p:spPr>
          <a:xfrm>
            <a:off x="1616599" y="2257061"/>
            <a:ext cx="8958804" cy="3541853"/>
          </a:xfrm>
        </p:spPr>
        <p:txBody>
          <a:bodyPr>
            <a:normAutofit/>
          </a:bodyPr>
          <a:lstStyle>
            <a:lvl1pPr marL="0" indent="0">
              <a:spcBef>
                <a:spcPts val="1000"/>
              </a:spcBef>
              <a:spcAft>
                <a:spcPts val="1000"/>
              </a:spcAft>
              <a:buNone/>
              <a:defRPr sz="1800"/>
            </a:lvl1pPr>
            <a:lvl2pPr marL="228600">
              <a:spcBef>
                <a:spcPts val="600"/>
              </a:spcBef>
              <a:spcAft>
                <a:spcPts val="600"/>
              </a:spcAft>
              <a:defRPr sz="1800"/>
            </a:lvl2pPr>
            <a:lvl3pPr marL="685800">
              <a:spcBef>
                <a:spcPts val="600"/>
              </a:spcBef>
              <a:spcAft>
                <a:spcPts val="600"/>
              </a:spcAft>
              <a:defRPr sz="1800"/>
            </a:lvl3pPr>
            <a:lvl4pPr marL="1143000">
              <a:spcBef>
                <a:spcPts val="600"/>
              </a:spcBef>
              <a:spcAft>
                <a:spcPts val="600"/>
              </a:spcAft>
              <a:defRPr sz="1800"/>
            </a:lvl4pPr>
            <a:lvl5pPr marL="1600200">
              <a:spcBef>
                <a:spcPts val="600"/>
              </a:spcBef>
              <a:spcAft>
                <a:spcPts val="600"/>
              </a:spcAft>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4/22/2026</a:t>
            </a:fld>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843631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pic>
        <p:nvPicPr>
          <p:cNvPr id="8" name="Picture Placeholder 5">
            <a:extLst>
              <a:ext uri="{FF2B5EF4-FFF2-40B4-BE49-F238E27FC236}">
                <a16:creationId xmlns:a16="http://schemas.microsoft.com/office/drawing/2014/main" id="{540E5FCC-3981-FB51-F0ED-B8BAB5C45A2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524" y="0"/>
            <a:ext cx="12188952" cy="6858000"/>
          </a:xfrm>
          <a:prstGeom prst="rect">
            <a:avLst/>
          </a:prstGeom>
        </p:spPr>
      </p:pic>
      <p:sp>
        <p:nvSpPr>
          <p:cNvPr id="9" name="Rectangle 8">
            <a:extLst>
              <a:ext uri="{FF2B5EF4-FFF2-40B4-BE49-F238E27FC236}">
                <a16:creationId xmlns:a16="http://schemas.microsoft.com/office/drawing/2014/main" id="{3BCE2C9E-7BC3-0EB6-EBE4-26EE33A1F2A3}"/>
              </a:ext>
              <a:ext uri="{C183D7F6-B498-43B3-948B-1728B52AA6E4}">
                <adec:decorative xmlns:adec="http://schemas.microsoft.com/office/drawing/2017/decorative" val="1"/>
              </a:ext>
            </a:extLst>
          </p:cNvPr>
          <p:cNvSpPr/>
          <p:nvPr userDrawn="1"/>
        </p:nvSpPr>
        <p:spPr>
          <a:xfrm>
            <a:off x="915924" y="777240"/>
            <a:ext cx="10360152" cy="530352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1269357" y="891251"/>
            <a:ext cx="9653286" cy="1158254"/>
          </a:xfrm>
        </p:spPr>
        <p:txBody>
          <a:bodyPr anchor="b" anchorCtr="0">
            <a:noAutofit/>
          </a:bodyPr>
          <a:lstStyle>
            <a:lvl1pPr algn="ctr">
              <a:defRPr sz="3600"/>
            </a:lvl1pPr>
          </a:lstStyle>
          <a:p>
            <a:r>
              <a:rPr lang="en-US" dirty="0"/>
              <a:t>Click to add title</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4/22/2026</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10" name="Content Placeholder 2">
            <a:extLst>
              <a:ext uri="{FF2B5EF4-FFF2-40B4-BE49-F238E27FC236}">
                <a16:creationId xmlns:a16="http://schemas.microsoft.com/office/drawing/2014/main" id="{ECB36301-48E6-AF64-5055-0CCA79474EAE}"/>
              </a:ext>
            </a:extLst>
          </p:cNvPr>
          <p:cNvSpPr>
            <a:spLocks noGrp="1"/>
          </p:cNvSpPr>
          <p:nvPr>
            <p:ph sz="half" idx="13" hasCustomPrompt="1"/>
          </p:nvPr>
        </p:nvSpPr>
        <p:spPr>
          <a:xfrm>
            <a:off x="1400540" y="2257062"/>
            <a:ext cx="4062711" cy="3541853"/>
          </a:xfrm>
        </p:spPr>
        <p:txBody>
          <a:bodyPr>
            <a:normAutofit/>
          </a:bodyPr>
          <a:lstStyle>
            <a:lvl1pPr marL="0" indent="0">
              <a:spcBef>
                <a:spcPts val="600"/>
              </a:spcBef>
              <a:spcAft>
                <a:spcPts val="600"/>
              </a:spcAft>
              <a:buNone/>
              <a:defRPr sz="1800"/>
            </a:lvl1pPr>
            <a:lvl2pPr marL="228600">
              <a:spcBef>
                <a:spcPts val="600"/>
              </a:spcBef>
              <a:spcAft>
                <a:spcPts val="600"/>
              </a:spcAft>
              <a:defRPr sz="1800"/>
            </a:lvl2pPr>
            <a:lvl3pPr marL="685800">
              <a:spcBef>
                <a:spcPts val="600"/>
              </a:spcBef>
              <a:spcAft>
                <a:spcPts val="600"/>
              </a:spcAft>
              <a:defRPr sz="1800"/>
            </a:lvl3pPr>
            <a:lvl4pPr marL="1143000">
              <a:spcBef>
                <a:spcPts val="600"/>
              </a:spcBef>
              <a:spcAft>
                <a:spcPts val="600"/>
              </a:spcAft>
              <a:defRPr sz="1800"/>
            </a:lvl4pPr>
            <a:lvl5pPr marL="1600200">
              <a:spcBef>
                <a:spcPts val="600"/>
              </a:spcBef>
              <a:spcAft>
                <a:spcPts val="600"/>
              </a:spcAft>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5F973906-E48D-CA3F-3E96-205D2E688DC5}"/>
              </a:ext>
            </a:extLst>
          </p:cNvPr>
          <p:cNvSpPr>
            <a:spLocks noGrp="1"/>
          </p:cNvSpPr>
          <p:nvPr>
            <p:ph sz="half" idx="14" hasCustomPrompt="1"/>
          </p:nvPr>
        </p:nvSpPr>
        <p:spPr>
          <a:xfrm>
            <a:off x="6588311" y="2257061"/>
            <a:ext cx="4203151" cy="3541853"/>
          </a:xfrm>
        </p:spPr>
        <p:txBody>
          <a:bodyPr>
            <a:normAutofit/>
          </a:bodyPr>
          <a:lstStyle>
            <a:lvl1pPr marL="0" indent="0">
              <a:spcBef>
                <a:spcPts val="600"/>
              </a:spcBef>
              <a:spcAft>
                <a:spcPts val="600"/>
              </a:spcAft>
              <a:buNone/>
              <a:defRPr sz="1800"/>
            </a:lvl1pPr>
            <a:lvl2pPr marL="228600">
              <a:spcBef>
                <a:spcPts val="600"/>
              </a:spcBef>
              <a:spcAft>
                <a:spcPts val="600"/>
              </a:spcAft>
              <a:defRPr sz="1800"/>
            </a:lvl2pPr>
            <a:lvl3pPr marL="685800">
              <a:spcBef>
                <a:spcPts val="600"/>
              </a:spcBef>
              <a:spcAft>
                <a:spcPts val="600"/>
              </a:spcAft>
              <a:defRPr sz="1800"/>
            </a:lvl3pPr>
            <a:lvl4pPr marL="1143000">
              <a:spcBef>
                <a:spcPts val="600"/>
              </a:spcBef>
              <a:spcAft>
                <a:spcPts val="600"/>
              </a:spcAft>
              <a:defRPr sz="1800"/>
            </a:lvl4pPr>
            <a:lvl5pPr marL="1600200">
              <a:spcBef>
                <a:spcPts val="600"/>
              </a:spcBef>
              <a:spcAft>
                <a:spcPts val="600"/>
              </a:spcAft>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1658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0FAD9F32-334C-2B46-1379-9B71EE95D03C}"/>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3" name="Date Placeholder 4">
            <a:extLst>
              <a:ext uri="{FF2B5EF4-FFF2-40B4-BE49-F238E27FC236}">
                <a16:creationId xmlns:a16="http://schemas.microsoft.com/office/drawing/2014/main" id="{DD2EED80-B3F8-53DC-E8EC-AD31CCFA4CB3}"/>
              </a:ext>
            </a:extLst>
          </p:cNvPr>
          <p:cNvSpPr txBox="1">
            <a:spLocks noGrp="1"/>
          </p:cNvSpPr>
          <p:nvPr>
            <p:ph type="dt" sz="half" idx="7"/>
          </p:nvPr>
        </p:nvSpPr>
        <p:spPr/>
        <p:txBody>
          <a:bodyPr/>
          <a:lstStyle>
            <a:lvl1pPr>
              <a:defRPr/>
            </a:lvl1pPr>
          </a:lstStyle>
          <a:p>
            <a:pPr lvl="0"/>
            <a:fld id="{F44D73F6-FA7F-45E6-AE85-67AD2B4E4CB7}" type="datetime1">
              <a:rPr lang="en-US"/>
              <a:pPr lvl="0"/>
              <a:t>4/22/2026</a:t>
            </a:fld>
            <a:endParaRPr lang="en-US"/>
          </a:p>
        </p:txBody>
      </p:sp>
      <p:sp>
        <p:nvSpPr>
          <p:cNvPr id="4" name="Footer Placeholder 5">
            <a:extLst>
              <a:ext uri="{FF2B5EF4-FFF2-40B4-BE49-F238E27FC236}">
                <a16:creationId xmlns:a16="http://schemas.microsoft.com/office/drawing/2014/main" id="{54AFEDC3-4FFE-E9BC-C4EC-2645A3172CB8}"/>
              </a:ext>
            </a:extLst>
          </p:cNvPr>
          <p:cNvSpPr txBox="1">
            <a:spLocks noGrp="1"/>
          </p:cNvSpPr>
          <p:nvPr>
            <p:ph type="ftr" sz="quarter" idx="9"/>
          </p:nvPr>
        </p:nvSpPr>
        <p:spPr/>
        <p:txBody>
          <a:bodyPr/>
          <a:lstStyle>
            <a:lvl1pPr>
              <a:defRPr/>
            </a:lvl1pPr>
          </a:lstStyle>
          <a:p>
            <a:pPr lvl="0"/>
            <a:endParaRPr lang="en-US"/>
          </a:p>
        </p:txBody>
      </p:sp>
      <p:sp>
        <p:nvSpPr>
          <p:cNvPr id="5" name="Slide Number Placeholder 6">
            <a:extLst>
              <a:ext uri="{FF2B5EF4-FFF2-40B4-BE49-F238E27FC236}">
                <a16:creationId xmlns:a16="http://schemas.microsoft.com/office/drawing/2014/main" id="{95A29CBD-74BC-D6C0-BA59-DFFE4AD24628}"/>
              </a:ext>
            </a:extLst>
          </p:cNvPr>
          <p:cNvSpPr txBox="1">
            <a:spLocks noGrp="1"/>
          </p:cNvSpPr>
          <p:nvPr>
            <p:ph type="sldNum" sz="quarter" idx="8"/>
          </p:nvPr>
        </p:nvSpPr>
        <p:spPr/>
        <p:txBody>
          <a:bodyPr/>
          <a:lstStyle>
            <a:lvl1pPr>
              <a:defRPr/>
            </a:lvl1pPr>
          </a:lstStyle>
          <a:p>
            <a:pPr lvl="0"/>
            <a:fld id="{A7C79BBA-6C0B-4D91-A086-8EB5FF5A8C8E}" type="slidenum">
              <a:t>‹#›</a:t>
            </a:fld>
            <a:endParaRPr lang="en-US"/>
          </a:p>
        </p:txBody>
      </p:sp>
      <p:pic>
        <p:nvPicPr>
          <p:cNvPr id="6" name="Graphic 8">
            <a:extLst>
              <a:ext uri="{FF2B5EF4-FFF2-40B4-BE49-F238E27FC236}">
                <a16:creationId xmlns:a16="http://schemas.microsoft.com/office/drawing/2014/main" id="{F76E3675-113E-4B2B-6767-D4F092FB20C0}"/>
              </a:ext>
            </a:extLst>
          </p:cNvPr>
          <p:cNvPicPr>
            <a:picLocks noChangeAspect="1"/>
          </p:cNvPicPr>
          <p:nvPr/>
        </p:nvPicPr>
        <p:blipFill>
          <a:blip>
            <a:extLst>
              <a:ext uri="{96DAC541-7B7A-43D3-8B79-37D633B846F1}">
                <asvg:svgBlip xmlns:asvg="http://schemas.microsoft.com/office/drawing/2016/SVG/main" r:embed="rId2"/>
              </a:ext>
            </a:extLst>
          </a:blip>
          <a:srcRect t="73439"/>
          <a:stretch>
            <a:fillRect/>
          </a:stretch>
        </p:blipFill>
        <p:spPr>
          <a:xfrm>
            <a:off x="-34180" y="0"/>
            <a:ext cx="12260366" cy="904268"/>
          </a:xfrm>
          <a:prstGeom prst="rect">
            <a:avLst/>
          </a:prstGeom>
          <a:noFill/>
          <a:ln cap="flat">
            <a:noFill/>
          </a:ln>
        </p:spPr>
      </p:pic>
    </p:spTree>
    <p:extLst>
      <p:ext uri="{BB962C8B-B14F-4D97-AF65-F5344CB8AC3E}">
        <p14:creationId xmlns:p14="http://schemas.microsoft.com/office/powerpoint/2010/main" val="391859708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D19758B-B7EB-B133-72C9-01E861F697E6}"/>
              </a:ext>
            </a:extLst>
          </p:cNvPr>
          <p:cNvSpPr txBox="1">
            <a:spLocks noGrp="1"/>
          </p:cNvSpPr>
          <p:nvPr>
            <p:ph type="dt" sz="half" idx="7"/>
          </p:nvPr>
        </p:nvSpPr>
        <p:spPr/>
        <p:txBody>
          <a:bodyPr/>
          <a:lstStyle>
            <a:lvl1pPr>
              <a:defRPr/>
            </a:lvl1pPr>
          </a:lstStyle>
          <a:p>
            <a:pPr lvl="0"/>
            <a:fld id="{8642B9CA-F59F-4E48-8D5E-47F499B9BDC3}" type="datetime1">
              <a:rPr lang="en-US"/>
              <a:pPr lvl="0"/>
              <a:t>4/22/2026</a:t>
            </a:fld>
            <a:endParaRPr lang="en-US"/>
          </a:p>
        </p:txBody>
      </p:sp>
      <p:sp>
        <p:nvSpPr>
          <p:cNvPr id="3" name="Footer Placeholder 4">
            <a:extLst>
              <a:ext uri="{FF2B5EF4-FFF2-40B4-BE49-F238E27FC236}">
                <a16:creationId xmlns:a16="http://schemas.microsoft.com/office/drawing/2014/main" id="{42899005-9F56-F177-6666-B7C59A440D24}"/>
              </a:ext>
            </a:extLst>
          </p:cNvPr>
          <p:cNvSpPr txBox="1">
            <a:spLocks noGrp="1"/>
          </p:cNvSpPr>
          <p:nvPr>
            <p:ph type="ftr" sz="quarter" idx="9"/>
          </p:nvPr>
        </p:nvSpPr>
        <p:spPr/>
        <p:txBody>
          <a:bodyPr/>
          <a:lstStyle>
            <a:lvl1pPr>
              <a:defRPr/>
            </a:lvl1pPr>
          </a:lstStyle>
          <a:p>
            <a:pPr lvl="0"/>
            <a:endParaRPr lang="en-US"/>
          </a:p>
        </p:txBody>
      </p:sp>
      <p:sp>
        <p:nvSpPr>
          <p:cNvPr id="4" name="Slide Number Placeholder 5">
            <a:extLst>
              <a:ext uri="{FF2B5EF4-FFF2-40B4-BE49-F238E27FC236}">
                <a16:creationId xmlns:a16="http://schemas.microsoft.com/office/drawing/2014/main" id="{D7D68048-1AF4-05AC-6497-A1042A006E8E}"/>
              </a:ext>
            </a:extLst>
          </p:cNvPr>
          <p:cNvSpPr txBox="1">
            <a:spLocks noGrp="1"/>
          </p:cNvSpPr>
          <p:nvPr>
            <p:ph type="sldNum" sz="quarter" idx="8"/>
          </p:nvPr>
        </p:nvSpPr>
        <p:spPr/>
        <p:txBody>
          <a:bodyPr/>
          <a:lstStyle>
            <a:lvl1pPr>
              <a:defRPr/>
            </a:lvl1pPr>
          </a:lstStyle>
          <a:p>
            <a:pPr lvl="0"/>
            <a:fld id="{51237473-0551-4A8F-97EB-7F9EF47BD9B6}" type="slidenum">
              <a:t>‹#›</a:t>
            </a:fld>
            <a:endParaRPr lang="en-US"/>
          </a:p>
        </p:txBody>
      </p:sp>
      <p:pic>
        <p:nvPicPr>
          <p:cNvPr id="5" name="Graphic 8">
            <a:extLst>
              <a:ext uri="{FF2B5EF4-FFF2-40B4-BE49-F238E27FC236}">
                <a16:creationId xmlns:a16="http://schemas.microsoft.com/office/drawing/2014/main" id="{9AA812FB-8B05-B1CC-66BD-9C91B49F266D}"/>
              </a:ext>
            </a:extLst>
          </p:cNvPr>
          <p:cNvPicPr>
            <a:picLocks noChangeAspect="1"/>
          </p:cNvPicPr>
          <p:nvPr/>
        </p:nvPicPr>
        <p:blipFill>
          <a:blip>
            <a:extLst>
              <a:ext uri="{96DAC541-7B7A-43D3-8B79-37D633B846F1}">
                <asvg:svgBlip xmlns:asvg="http://schemas.microsoft.com/office/drawing/2016/SVG/main" r:embed="rId2"/>
              </a:ext>
            </a:extLst>
          </a:blip>
          <a:srcRect t="73439"/>
          <a:stretch>
            <a:fillRect/>
          </a:stretch>
        </p:blipFill>
        <p:spPr>
          <a:xfrm>
            <a:off x="-34180" y="0"/>
            <a:ext cx="12260366" cy="904268"/>
          </a:xfrm>
          <a:prstGeom prst="rect">
            <a:avLst/>
          </a:prstGeom>
          <a:noFill/>
          <a:ln cap="flat">
            <a:noFill/>
          </a:ln>
        </p:spPr>
      </p:pic>
    </p:spTree>
    <p:extLst>
      <p:ext uri="{BB962C8B-B14F-4D97-AF65-F5344CB8AC3E}">
        <p14:creationId xmlns:p14="http://schemas.microsoft.com/office/powerpoint/2010/main" val="215258880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28344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4BE9-885E-4136-4128-AF1601E85DDA}"/>
              </a:ext>
            </a:extLst>
          </p:cNvPr>
          <p:cNvSpPr>
            <a:spLocks noGrp="1"/>
          </p:cNvSpPr>
          <p:nvPr>
            <p:ph type="title"/>
          </p:nvPr>
        </p:nvSpPr>
        <p:spPr>
          <a:xfrm>
            <a:off x="838200" y="1039086"/>
            <a:ext cx="10515600" cy="100993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7E275CD-50FD-4F7C-70AC-5E976AB056E1}"/>
              </a:ext>
            </a:extLst>
          </p:cNvPr>
          <p:cNvSpPr>
            <a:spLocks noGrp="1"/>
          </p:cNvSpPr>
          <p:nvPr>
            <p:ph idx="1"/>
          </p:nvPr>
        </p:nvSpPr>
        <p:spPr>
          <a:xfrm>
            <a:off x="838200" y="2177183"/>
            <a:ext cx="10515600" cy="40510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A3907FF-1DD1-6F21-8D52-7AE6E982DEC0}"/>
              </a:ext>
            </a:extLst>
          </p:cNvPr>
          <p:cNvSpPr>
            <a:spLocks noGrp="1"/>
          </p:cNvSpPr>
          <p:nvPr>
            <p:ph type="dt" sz="half" idx="10"/>
          </p:nvPr>
        </p:nvSpPr>
        <p:spPr/>
        <p:txBody>
          <a:bodyPr/>
          <a:lstStyle/>
          <a:p>
            <a:fld id="{55CF4532-F23C-49B9-8EAE-42880FA9A5F1}" type="datetimeFigureOut">
              <a:rPr lang="en-US" smtClean="0"/>
              <a:t>4/22/2026</a:t>
            </a:fld>
            <a:endParaRPr lang="en-US"/>
          </a:p>
        </p:txBody>
      </p:sp>
      <p:sp>
        <p:nvSpPr>
          <p:cNvPr id="5" name="Footer Placeholder 4">
            <a:extLst>
              <a:ext uri="{FF2B5EF4-FFF2-40B4-BE49-F238E27FC236}">
                <a16:creationId xmlns:a16="http://schemas.microsoft.com/office/drawing/2014/main" id="{8CB4812C-A4DF-1439-03FC-C8D7966DE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9A9726-9A2F-2438-5E51-4F3E0FC605B0}"/>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9" name="Graphic 8">
            <a:extLst>
              <a:ext uri="{FF2B5EF4-FFF2-40B4-BE49-F238E27FC236}">
                <a16:creationId xmlns:a16="http://schemas.microsoft.com/office/drawing/2014/main" id="{0F5BC296-F5BE-C50D-F1DF-FEBDF9845155}"/>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298296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5A30D-9003-FC13-5E25-119F64C31016}"/>
              </a:ext>
            </a:extLst>
          </p:cNvPr>
          <p:cNvSpPr>
            <a:spLocks noGrp="1"/>
          </p:cNvSpPr>
          <p:nvPr>
            <p:ph type="title"/>
          </p:nvPr>
        </p:nvSpPr>
        <p:spPr>
          <a:xfrm>
            <a:off x="831850" y="3516208"/>
            <a:ext cx="10515600" cy="113347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F6A58F09-14D0-FC81-A8BA-8FCA37781383}"/>
              </a:ext>
            </a:extLst>
          </p:cNvPr>
          <p:cNvSpPr>
            <a:spLocks noGrp="1"/>
          </p:cNvSpPr>
          <p:nvPr>
            <p:ph type="body" idx="1"/>
          </p:nvPr>
        </p:nvSpPr>
        <p:spPr>
          <a:xfrm>
            <a:off x="831850" y="4785737"/>
            <a:ext cx="10515600" cy="1303913"/>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00C37F-ADA8-2032-789F-21106A7DA3A0}"/>
              </a:ext>
            </a:extLst>
          </p:cNvPr>
          <p:cNvSpPr>
            <a:spLocks noGrp="1"/>
          </p:cNvSpPr>
          <p:nvPr>
            <p:ph type="dt" sz="half" idx="10"/>
          </p:nvPr>
        </p:nvSpPr>
        <p:spPr/>
        <p:txBody>
          <a:bodyPr/>
          <a:lstStyle/>
          <a:p>
            <a:fld id="{55CF4532-F23C-49B9-8EAE-42880FA9A5F1}" type="datetimeFigureOut">
              <a:rPr lang="en-US" smtClean="0"/>
              <a:t>4/22/2026</a:t>
            </a:fld>
            <a:endParaRPr lang="en-US"/>
          </a:p>
        </p:txBody>
      </p:sp>
      <p:sp>
        <p:nvSpPr>
          <p:cNvPr id="5" name="Footer Placeholder 4">
            <a:extLst>
              <a:ext uri="{FF2B5EF4-FFF2-40B4-BE49-F238E27FC236}">
                <a16:creationId xmlns:a16="http://schemas.microsoft.com/office/drawing/2014/main" id="{BF277256-2A91-D40F-2950-49F64F87B9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A70DF3-68EC-1793-1CEE-A70F86E1B010}"/>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7" name="Graphic 6">
            <a:extLst>
              <a:ext uri="{FF2B5EF4-FFF2-40B4-BE49-F238E27FC236}">
                <a16:creationId xmlns:a16="http://schemas.microsoft.com/office/drawing/2014/main" id="{17259144-1BFC-7B71-130F-750E19A4ADD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4185" y="-17375"/>
            <a:ext cx="12254669" cy="3397529"/>
          </a:xfrm>
          <a:prstGeom prst="rect">
            <a:avLst/>
          </a:prstGeom>
        </p:spPr>
      </p:pic>
    </p:spTree>
    <p:extLst>
      <p:ext uri="{BB962C8B-B14F-4D97-AF65-F5344CB8AC3E}">
        <p14:creationId xmlns:p14="http://schemas.microsoft.com/office/powerpoint/2010/main" val="252678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92002-1723-ECB5-6797-F18C25573799}"/>
              </a:ext>
            </a:extLst>
          </p:cNvPr>
          <p:cNvSpPr>
            <a:spLocks noGrp="1"/>
          </p:cNvSpPr>
          <p:nvPr>
            <p:ph type="title"/>
          </p:nvPr>
        </p:nvSpPr>
        <p:spPr>
          <a:xfrm>
            <a:off x="838200" y="75114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319EDF3-1E0F-23E9-933B-E8B3D6F9232D}"/>
              </a:ext>
            </a:extLst>
          </p:cNvPr>
          <p:cNvSpPr>
            <a:spLocks noGrp="1"/>
          </p:cNvSpPr>
          <p:nvPr>
            <p:ph sz="half" idx="1"/>
          </p:nvPr>
        </p:nvSpPr>
        <p:spPr>
          <a:xfrm>
            <a:off x="838200" y="2213361"/>
            <a:ext cx="5181600" cy="3963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B289C85-9790-1BE8-A66A-1A7920255EA7}"/>
              </a:ext>
            </a:extLst>
          </p:cNvPr>
          <p:cNvSpPr>
            <a:spLocks noGrp="1"/>
          </p:cNvSpPr>
          <p:nvPr>
            <p:ph sz="half" idx="2"/>
          </p:nvPr>
        </p:nvSpPr>
        <p:spPr>
          <a:xfrm>
            <a:off x="6172200" y="2213361"/>
            <a:ext cx="5181600" cy="3963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1AFBDD-92A0-6C9F-1455-B0BA9B351FE5}"/>
              </a:ext>
            </a:extLst>
          </p:cNvPr>
          <p:cNvSpPr>
            <a:spLocks noGrp="1"/>
          </p:cNvSpPr>
          <p:nvPr>
            <p:ph type="dt" sz="half" idx="10"/>
          </p:nvPr>
        </p:nvSpPr>
        <p:spPr/>
        <p:txBody>
          <a:bodyPr/>
          <a:lstStyle/>
          <a:p>
            <a:fld id="{55CF4532-F23C-49B9-8EAE-42880FA9A5F1}" type="datetimeFigureOut">
              <a:rPr lang="en-US" smtClean="0"/>
              <a:t>4/22/2026</a:t>
            </a:fld>
            <a:endParaRPr lang="en-US"/>
          </a:p>
        </p:txBody>
      </p:sp>
      <p:sp>
        <p:nvSpPr>
          <p:cNvPr id="6" name="Footer Placeholder 5">
            <a:extLst>
              <a:ext uri="{FF2B5EF4-FFF2-40B4-BE49-F238E27FC236}">
                <a16:creationId xmlns:a16="http://schemas.microsoft.com/office/drawing/2014/main" id="{150F3606-AC95-669C-128A-655797BDF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57DE43-209F-F8D2-0827-D5AAF4481297}"/>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8" name="Graphic 7">
            <a:extLst>
              <a:ext uri="{FF2B5EF4-FFF2-40B4-BE49-F238E27FC236}">
                <a16:creationId xmlns:a16="http://schemas.microsoft.com/office/drawing/2014/main" id="{C20E7BB5-6BEA-5C6B-01B4-C4070E12B938}"/>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2305123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39805-AA25-1DD6-5CA3-01C97FD3F14E}"/>
              </a:ext>
            </a:extLst>
          </p:cNvPr>
          <p:cNvSpPr>
            <a:spLocks noGrp="1"/>
          </p:cNvSpPr>
          <p:nvPr>
            <p:ph type="title"/>
          </p:nvPr>
        </p:nvSpPr>
        <p:spPr>
          <a:xfrm>
            <a:off x="839788" y="904270"/>
            <a:ext cx="10515600" cy="873968"/>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A408FA-CD68-9553-6EC9-0C096CF1AA85}"/>
              </a:ext>
            </a:extLst>
          </p:cNvPr>
          <p:cNvSpPr>
            <a:spLocks noGrp="1"/>
          </p:cNvSpPr>
          <p:nvPr>
            <p:ph type="body" idx="1"/>
          </p:nvPr>
        </p:nvSpPr>
        <p:spPr>
          <a:xfrm>
            <a:off x="839788" y="186801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381C41C-7C25-4F2C-18A1-E6C64A28B58D}"/>
              </a:ext>
            </a:extLst>
          </p:cNvPr>
          <p:cNvSpPr>
            <a:spLocks noGrp="1"/>
          </p:cNvSpPr>
          <p:nvPr>
            <p:ph sz="half" idx="2"/>
          </p:nvPr>
        </p:nvSpPr>
        <p:spPr>
          <a:xfrm>
            <a:off x="839788" y="2768837"/>
            <a:ext cx="5157787" cy="34208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B8A3908-412C-51E1-1087-3400C20F871A}"/>
              </a:ext>
            </a:extLst>
          </p:cNvPr>
          <p:cNvSpPr>
            <a:spLocks noGrp="1"/>
          </p:cNvSpPr>
          <p:nvPr>
            <p:ph type="body" sz="quarter" idx="3"/>
          </p:nvPr>
        </p:nvSpPr>
        <p:spPr>
          <a:xfrm>
            <a:off x="6172200" y="186801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C3208D-3A61-D3A6-8A1C-7B05E6F3D1D3}"/>
              </a:ext>
            </a:extLst>
          </p:cNvPr>
          <p:cNvSpPr>
            <a:spLocks noGrp="1"/>
          </p:cNvSpPr>
          <p:nvPr>
            <p:ph sz="quarter" idx="4"/>
          </p:nvPr>
        </p:nvSpPr>
        <p:spPr>
          <a:xfrm>
            <a:off x="6172200" y="2768837"/>
            <a:ext cx="5183188" cy="34208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636E4C-BF2A-CDCE-5ABB-C01488F4CB4E}"/>
              </a:ext>
            </a:extLst>
          </p:cNvPr>
          <p:cNvSpPr>
            <a:spLocks noGrp="1"/>
          </p:cNvSpPr>
          <p:nvPr>
            <p:ph type="dt" sz="half" idx="10"/>
          </p:nvPr>
        </p:nvSpPr>
        <p:spPr/>
        <p:txBody>
          <a:bodyPr/>
          <a:lstStyle/>
          <a:p>
            <a:fld id="{55CF4532-F23C-49B9-8EAE-42880FA9A5F1}" type="datetimeFigureOut">
              <a:rPr lang="en-US" smtClean="0"/>
              <a:t>4/22/2026</a:t>
            </a:fld>
            <a:endParaRPr lang="en-US"/>
          </a:p>
        </p:txBody>
      </p:sp>
      <p:sp>
        <p:nvSpPr>
          <p:cNvPr id="8" name="Footer Placeholder 7">
            <a:extLst>
              <a:ext uri="{FF2B5EF4-FFF2-40B4-BE49-F238E27FC236}">
                <a16:creationId xmlns:a16="http://schemas.microsoft.com/office/drawing/2014/main" id="{FE1C7C5D-0F0F-1621-3774-902310E7C6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46C5C6-EC59-BD2C-1D1C-34ADF0E1B929}"/>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11" name="Graphic 10">
            <a:extLst>
              <a:ext uri="{FF2B5EF4-FFF2-40B4-BE49-F238E27FC236}">
                <a16:creationId xmlns:a16="http://schemas.microsoft.com/office/drawing/2014/main" id="{74F3CF3E-9EB0-DF76-3CC7-540505CE307A}"/>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106830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A3134BC-6D0B-BE1E-AFC3-861BE23C271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730" y="-17374"/>
            <a:ext cx="12280308" cy="3404638"/>
          </a:xfrm>
          <a:prstGeom prst="rect">
            <a:avLst/>
          </a:prstGeom>
        </p:spPr>
      </p:pic>
      <p:sp>
        <p:nvSpPr>
          <p:cNvPr id="2" name="Title 1">
            <a:extLst>
              <a:ext uri="{FF2B5EF4-FFF2-40B4-BE49-F238E27FC236}">
                <a16:creationId xmlns:a16="http://schemas.microsoft.com/office/drawing/2014/main" id="{82C2459F-CE29-47B3-CF0B-F8459CEEDB70}"/>
              </a:ext>
            </a:extLst>
          </p:cNvPr>
          <p:cNvSpPr>
            <a:spLocks noGrp="1"/>
          </p:cNvSpPr>
          <p:nvPr>
            <p:ph type="title"/>
          </p:nvPr>
        </p:nvSpPr>
        <p:spPr>
          <a:xfrm>
            <a:off x="838200" y="3723622"/>
            <a:ext cx="10515600"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FC983AA-F69A-CFC5-A5DA-305BCF83546D}"/>
              </a:ext>
            </a:extLst>
          </p:cNvPr>
          <p:cNvSpPr>
            <a:spLocks noGrp="1"/>
          </p:cNvSpPr>
          <p:nvPr>
            <p:ph type="dt" sz="half" idx="10"/>
          </p:nvPr>
        </p:nvSpPr>
        <p:spPr/>
        <p:txBody>
          <a:bodyPr/>
          <a:lstStyle/>
          <a:p>
            <a:fld id="{55CF4532-F23C-49B9-8EAE-42880FA9A5F1}" type="datetimeFigureOut">
              <a:rPr lang="en-US" smtClean="0"/>
              <a:t>4/22/2026</a:t>
            </a:fld>
            <a:endParaRPr lang="en-US"/>
          </a:p>
        </p:txBody>
      </p:sp>
      <p:sp>
        <p:nvSpPr>
          <p:cNvPr id="4" name="Footer Placeholder 3">
            <a:extLst>
              <a:ext uri="{FF2B5EF4-FFF2-40B4-BE49-F238E27FC236}">
                <a16:creationId xmlns:a16="http://schemas.microsoft.com/office/drawing/2014/main" id="{C02765D4-A704-B4DD-CE84-D310C1896C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A645C6-116B-6BA1-8C1E-C3D72B1565BB}"/>
              </a:ext>
            </a:extLst>
          </p:cNvPr>
          <p:cNvSpPr>
            <a:spLocks noGrp="1"/>
          </p:cNvSpPr>
          <p:nvPr>
            <p:ph type="sldNum" sz="quarter" idx="12"/>
          </p:nvPr>
        </p:nvSpPr>
        <p:spPr/>
        <p:txBody>
          <a:bodyPr/>
          <a:lstStyle/>
          <a:p>
            <a:fld id="{2D608FC8-DCEF-42F8-9173-0E50C0A7D663}" type="slidenum">
              <a:rPr lang="en-US" smtClean="0"/>
              <a:t>‹#›</a:t>
            </a:fld>
            <a:endParaRPr lang="en-US"/>
          </a:p>
        </p:txBody>
      </p:sp>
    </p:spTree>
    <p:extLst>
      <p:ext uri="{BB962C8B-B14F-4D97-AF65-F5344CB8AC3E}">
        <p14:creationId xmlns:p14="http://schemas.microsoft.com/office/powerpoint/2010/main" val="978216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157DA2-57D5-0094-E0CF-3AC0DC446278}"/>
              </a:ext>
            </a:extLst>
          </p:cNvPr>
          <p:cNvSpPr>
            <a:spLocks noGrp="1"/>
          </p:cNvSpPr>
          <p:nvPr>
            <p:ph type="dt" sz="half" idx="10"/>
          </p:nvPr>
        </p:nvSpPr>
        <p:spPr/>
        <p:txBody>
          <a:bodyPr/>
          <a:lstStyle/>
          <a:p>
            <a:fld id="{55CF4532-F23C-49B9-8EAE-42880FA9A5F1}" type="datetimeFigureOut">
              <a:rPr lang="en-US" smtClean="0"/>
              <a:t>4/22/2026</a:t>
            </a:fld>
            <a:endParaRPr lang="en-US"/>
          </a:p>
        </p:txBody>
      </p:sp>
      <p:sp>
        <p:nvSpPr>
          <p:cNvPr id="3" name="Footer Placeholder 2">
            <a:extLst>
              <a:ext uri="{FF2B5EF4-FFF2-40B4-BE49-F238E27FC236}">
                <a16:creationId xmlns:a16="http://schemas.microsoft.com/office/drawing/2014/main" id="{D2D55C7D-E17F-A805-0B25-6C389A70C3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67AC0F-DE6E-95E9-F094-4DAA2077E064}"/>
              </a:ext>
            </a:extLst>
          </p:cNvPr>
          <p:cNvSpPr>
            <a:spLocks noGrp="1"/>
          </p:cNvSpPr>
          <p:nvPr>
            <p:ph type="sldNum" sz="quarter" idx="12"/>
          </p:nvPr>
        </p:nvSpPr>
        <p:spPr/>
        <p:txBody>
          <a:bodyPr/>
          <a:lstStyle/>
          <a:p>
            <a:fld id="{2D608FC8-DCEF-42F8-9173-0E50C0A7D663}" type="slidenum">
              <a:rPr lang="en-US" smtClean="0"/>
              <a:t>‹#›</a:t>
            </a:fld>
            <a:endParaRPr lang="en-US"/>
          </a:p>
        </p:txBody>
      </p:sp>
    </p:spTree>
    <p:extLst>
      <p:ext uri="{BB962C8B-B14F-4D97-AF65-F5344CB8AC3E}">
        <p14:creationId xmlns:p14="http://schemas.microsoft.com/office/powerpoint/2010/main" val="3548116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0158E-8C4B-04D3-8F20-A49B8F7AC8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7F3168-93E7-51D4-704F-B62DFCAA96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E8809F-9442-B751-8D5D-27BC544965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6642B1-57E5-C920-F25B-832EE73D682B}"/>
              </a:ext>
            </a:extLst>
          </p:cNvPr>
          <p:cNvSpPr>
            <a:spLocks noGrp="1"/>
          </p:cNvSpPr>
          <p:nvPr>
            <p:ph type="dt" sz="half" idx="10"/>
          </p:nvPr>
        </p:nvSpPr>
        <p:spPr/>
        <p:txBody>
          <a:bodyPr/>
          <a:lstStyle/>
          <a:p>
            <a:fld id="{55CF4532-F23C-49B9-8EAE-42880FA9A5F1}" type="datetimeFigureOut">
              <a:rPr lang="en-US" smtClean="0"/>
              <a:t>4/22/2026</a:t>
            </a:fld>
            <a:endParaRPr lang="en-US"/>
          </a:p>
        </p:txBody>
      </p:sp>
      <p:sp>
        <p:nvSpPr>
          <p:cNvPr id="6" name="Footer Placeholder 5">
            <a:extLst>
              <a:ext uri="{FF2B5EF4-FFF2-40B4-BE49-F238E27FC236}">
                <a16:creationId xmlns:a16="http://schemas.microsoft.com/office/drawing/2014/main" id="{A6125FAA-F774-B8FD-BE5A-C38B977FA8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5AF476-53E6-2B37-DEBC-5FE0367C45FB}"/>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9" name="Graphic 8">
            <a:extLst>
              <a:ext uri="{FF2B5EF4-FFF2-40B4-BE49-F238E27FC236}">
                <a16:creationId xmlns:a16="http://schemas.microsoft.com/office/drawing/2014/main" id="{7CEEE948-9A2B-B1DA-C7FC-B2A11DE4946C}"/>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128670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07D3C-93EF-ADF7-8EDD-74F2DDA53B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BB3D3E-A4C8-5E37-145B-AB10B6213D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37DFC1-53E7-6AAC-21EE-591811FF0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E2353-1D1B-9443-81F9-9D7877634E02}"/>
              </a:ext>
            </a:extLst>
          </p:cNvPr>
          <p:cNvSpPr>
            <a:spLocks noGrp="1"/>
          </p:cNvSpPr>
          <p:nvPr>
            <p:ph type="dt" sz="half" idx="10"/>
          </p:nvPr>
        </p:nvSpPr>
        <p:spPr/>
        <p:txBody>
          <a:bodyPr/>
          <a:lstStyle/>
          <a:p>
            <a:fld id="{55CF4532-F23C-49B9-8EAE-42880FA9A5F1}" type="datetimeFigureOut">
              <a:rPr lang="en-US" smtClean="0"/>
              <a:t>4/22/2026</a:t>
            </a:fld>
            <a:endParaRPr lang="en-US"/>
          </a:p>
        </p:txBody>
      </p:sp>
      <p:sp>
        <p:nvSpPr>
          <p:cNvPr id="6" name="Footer Placeholder 5">
            <a:extLst>
              <a:ext uri="{FF2B5EF4-FFF2-40B4-BE49-F238E27FC236}">
                <a16:creationId xmlns:a16="http://schemas.microsoft.com/office/drawing/2014/main" id="{A6C49DDE-29D4-C148-7395-A470DC337B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57D26D-E11D-C06C-34EC-5ED1A8DD4769}"/>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9" name="Graphic 8">
            <a:extLst>
              <a:ext uri="{FF2B5EF4-FFF2-40B4-BE49-F238E27FC236}">
                <a16:creationId xmlns:a16="http://schemas.microsoft.com/office/drawing/2014/main" id="{F5FC387F-6C35-0CFE-F983-8F28A3B95645}"/>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1854801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8114FD-61DC-573F-BD82-E2E024FA67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3FFC51-61D9-8C5F-B1B4-001B66D1DA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B4178-B62B-BF75-7554-2040EFA6CF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5CF4532-F23C-49B9-8EAE-42880FA9A5F1}" type="datetimeFigureOut">
              <a:rPr lang="en-US" smtClean="0"/>
              <a:t>4/22/2026</a:t>
            </a:fld>
            <a:endParaRPr lang="en-US"/>
          </a:p>
        </p:txBody>
      </p:sp>
      <p:sp>
        <p:nvSpPr>
          <p:cNvPr id="5" name="Footer Placeholder 4">
            <a:extLst>
              <a:ext uri="{FF2B5EF4-FFF2-40B4-BE49-F238E27FC236}">
                <a16:creationId xmlns:a16="http://schemas.microsoft.com/office/drawing/2014/main" id="{24FC587E-6C4D-9974-BB53-882A822CD4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525F2C4-6FA8-0A13-68E6-3329CED71C24}"/>
              </a:ext>
            </a:extLst>
          </p:cNvPr>
          <p:cNvSpPr>
            <a:spLocks noGrp="1"/>
          </p:cNvSpPr>
          <p:nvPr>
            <p:ph type="sldNum" sz="quarter" idx="4"/>
          </p:nvPr>
        </p:nvSpPr>
        <p:spPr>
          <a:xfrm>
            <a:off x="8610600" y="6356350"/>
            <a:ext cx="2088735"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608FC8-DCEF-42F8-9173-0E50C0A7D663}" type="slidenum">
              <a:rPr lang="en-US" smtClean="0"/>
              <a:t>‹#›</a:t>
            </a:fld>
            <a:endParaRPr lang="en-US" dirty="0"/>
          </a:p>
        </p:txBody>
      </p:sp>
      <p:pic>
        <p:nvPicPr>
          <p:cNvPr id="17" name="Picture 16" descr="A black background with a black square&#10;&#10;Description automatically generated with medium confidence">
            <a:extLst>
              <a:ext uri="{FF2B5EF4-FFF2-40B4-BE49-F238E27FC236}">
                <a16:creationId xmlns:a16="http://schemas.microsoft.com/office/drawing/2014/main" id="{CD0DD994-1387-F9A5-9AC6-5F27D54B3939}"/>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04233" y="6417891"/>
            <a:ext cx="284515" cy="303583"/>
          </a:xfrm>
          <a:prstGeom prst="rect">
            <a:avLst/>
          </a:prstGeom>
        </p:spPr>
      </p:pic>
      <p:pic>
        <p:nvPicPr>
          <p:cNvPr id="8" name="Picture 7" descr="A blue and black logo&#10;&#10;Description automatically generated">
            <a:extLst>
              <a:ext uri="{FF2B5EF4-FFF2-40B4-BE49-F238E27FC236}">
                <a16:creationId xmlns:a16="http://schemas.microsoft.com/office/drawing/2014/main" id="{BE25D2C5-AA87-79D0-FD23-C438DBE2649E}"/>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844764" y="6264274"/>
            <a:ext cx="1143003" cy="457201"/>
          </a:xfrm>
          <a:prstGeom prst="rect">
            <a:avLst/>
          </a:prstGeom>
        </p:spPr>
      </p:pic>
    </p:spTree>
    <p:extLst>
      <p:ext uri="{BB962C8B-B14F-4D97-AF65-F5344CB8AC3E}">
        <p14:creationId xmlns:p14="http://schemas.microsoft.com/office/powerpoint/2010/main" val="4157089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30.sv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4.png"/><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2.jpg"/></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39.png"/></Relationships>
</file>

<file path=ppt/slides/_rels/slide5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2.png"/></Relationships>
</file>

<file path=ppt/slides/_rels/slide6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64.xml.rels><?xml version="1.0" encoding="UTF-8" standalone="yes"?>
<Relationships xmlns="http://schemas.openxmlformats.org/package/2006/relationships"><Relationship Id="rId3" Type="http://schemas.openxmlformats.org/officeDocument/2006/relationships/hyperlink" Target="http://www.mshomecorp.com/"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hyperlink" Target="mailto:david.hancock@mshc.com"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mailto:David.Hancock@mshc.com" TargetMode="External"/><Relationship Id="rId2" Type="http://schemas.openxmlformats.org/officeDocument/2006/relationships/hyperlink" Target="mailto:Lisa.Coleman@mshc.com" TargetMode="External"/><Relationship Id="rId1" Type="http://schemas.openxmlformats.org/officeDocument/2006/relationships/slideLayout" Target="../slideLayouts/slideLayout2.xml"/><Relationship Id="rId5" Type="http://schemas.openxmlformats.org/officeDocument/2006/relationships/hyperlink" Target="mailto:Tamara.Stewart@mshc.com" TargetMode="External"/><Relationship Id="rId4" Type="http://schemas.openxmlformats.org/officeDocument/2006/relationships/hyperlink" Target="mailto:Kimberly.Stamps@mshc.com"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19DA7B9-D016-EBE2-28BB-7485D0CE370B}"/>
              </a:ext>
            </a:extLst>
          </p:cNvPr>
          <p:cNvPicPr>
            <a:picLocks noGrp="1" noRot="1" noChangeAspect="1" noMove="1" noResize="1" noEditPoints="1" noAdjustHandles="1" noChangeArrowheads="1" noChangeShapeType="1" noCrop="1"/>
          </p:cNvPicPr>
          <p:nvPr/>
        </p:nvPicPr>
        <p:blipFill rotWithShape="1">
          <a:blip>
            <a:extLst>
              <a:ext uri="{96DAC541-7B7A-43D3-8B79-37D633B846F1}">
                <asvg:svgBlip xmlns:asvg="http://schemas.microsoft.com/office/drawing/2016/SVG/main" r:embed="rId2"/>
              </a:ext>
            </a:extLst>
          </a:blip>
          <a:srcRect l="4" r="-3" b="2410"/>
          <a:stretch/>
        </p:blipFill>
        <p:spPr>
          <a:xfrm>
            <a:off x="-47002" y="0"/>
            <a:ext cx="12286004" cy="6858000"/>
          </a:xfrm>
          <a:prstGeom prst="rect">
            <a:avLst/>
          </a:prstGeom>
        </p:spPr>
      </p:pic>
      <p:pic>
        <p:nvPicPr>
          <p:cNvPr id="12" name="Picture 11" descr="A white logo with a house on a black background&#10;&#10;Description automatically generated">
            <a:extLst>
              <a:ext uri="{FF2B5EF4-FFF2-40B4-BE49-F238E27FC236}">
                <a16:creationId xmlns:a16="http://schemas.microsoft.com/office/drawing/2014/main" id="{46BC312D-5A80-10C0-97AD-58A2B326E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65159"/>
            <a:ext cx="5518484" cy="3210040"/>
          </a:xfrm>
          <a:prstGeom prst="rect">
            <a:avLst/>
          </a:prstGeom>
        </p:spPr>
      </p:pic>
      <p:pic>
        <p:nvPicPr>
          <p:cNvPr id="16" name="Graphic 15">
            <a:extLst>
              <a:ext uri="{FF2B5EF4-FFF2-40B4-BE49-F238E27FC236}">
                <a16:creationId xmlns:a16="http://schemas.microsoft.com/office/drawing/2014/main" id="{08FC6BD2-4B5E-AEFE-8575-9CE8F087D88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11231" y="6142976"/>
            <a:ext cx="541538" cy="517525"/>
          </a:xfrm>
          <a:prstGeom prst="rect">
            <a:avLst/>
          </a:prstGeom>
        </p:spPr>
      </p:pic>
      <p:pic>
        <p:nvPicPr>
          <p:cNvPr id="6" name="Graphic 5">
            <a:extLst>
              <a:ext uri="{FF2B5EF4-FFF2-40B4-BE49-F238E27FC236}">
                <a16:creationId xmlns:a16="http://schemas.microsoft.com/office/drawing/2014/main" id="{307451C9-6ACF-B135-0132-1CA9170DA39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07543" y="4775199"/>
            <a:ext cx="12722068" cy="1635125"/>
          </a:xfrm>
          <a:prstGeom prst="rect">
            <a:avLst/>
          </a:prstGeom>
        </p:spPr>
      </p:pic>
      <p:pic>
        <p:nvPicPr>
          <p:cNvPr id="2" name="Picture 1">
            <a:extLst>
              <a:ext uri="{FF2B5EF4-FFF2-40B4-BE49-F238E27FC236}">
                <a16:creationId xmlns:a16="http://schemas.microsoft.com/office/drawing/2014/main" id="{A464D58E-60EB-BF50-361D-68F20922F608}"/>
              </a:ext>
            </a:extLst>
          </p:cNvPr>
          <p:cNvPicPr>
            <a:picLocks noChangeAspect="1"/>
          </p:cNvPicPr>
          <p:nvPr/>
        </p:nvPicPr>
        <p:blipFill>
          <a:blip r:embed="rId6"/>
          <a:stretch>
            <a:fillRect/>
          </a:stretch>
        </p:blipFill>
        <p:spPr>
          <a:xfrm>
            <a:off x="413751" y="2204222"/>
            <a:ext cx="5778398" cy="2319497"/>
          </a:xfrm>
          <a:prstGeom prst="rect">
            <a:avLst/>
          </a:prstGeom>
        </p:spPr>
      </p:pic>
    </p:spTree>
    <p:extLst>
      <p:ext uri="{BB962C8B-B14F-4D97-AF65-F5344CB8AC3E}">
        <p14:creationId xmlns:p14="http://schemas.microsoft.com/office/powerpoint/2010/main" val="2018117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5BA7208C-6E7E-D22D-D743-E72992D50F7F}"/>
              </a:ext>
            </a:extLst>
          </p:cNvPr>
          <p:cNvSpPr>
            <a:spLocks noGrp="1"/>
          </p:cNvSpPr>
          <p:nvPr>
            <p:ph type="title"/>
          </p:nvPr>
        </p:nvSpPr>
        <p:spPr>
          <a:xfrm>
            <a:off x="479394" y="1070800"/>
            <a:ext cx="3939688" cy="5583126"/>
          </a:xfrm>
        </p:spPr>
        <p:txBody>
          <a:bodyPr>
            <a:normAutofit/>
          </a:bodyPr>
          <a:lstStyle/>
          <a:p>
            <a:pPr algn="r"/>
            <a:r>
              <a:rPr lang="en-US" b="1" dirty="0"/>
              <a:t>Public Hearings</a:t>
            </a:r>
            <a:br>
              <a:rPr lang="en-US" b="1" dirty="0"/>
            </a:br>
            <a:r>
              <a:rPr lang="en-US" b="1" dirty="0"/>
              <a:t>Requirements </a:t>
            </a:r>
            <a:endParaRPr lang="en-US"/>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Rectangle 1">
            <a:extLst>
              <a:ext uri="{FF2B5EF4-FFF2-40B4-BE49-F238E27FC236}">
                <a16:creationId xmlns:a16="http://schemas.microsoft.com/office/drawing/2014/main" id="{DA2533E0-CD13-8699-00C8-6BBB26C6E9FF}"/>
              </a:ext>
            </a:extLst>
          </p:cNvPr>
          <p:cNvGraphicFramePr>
            <a:graphicFrameLocks noGrp="1"/>
          </p:cNvGraphicFramePr>
          <p:nvPr>
            <p:ph idx="1"/>
            <p:extLst>
              <p:ext uri="{D42A27DB-BD31-4B8C-83A1-F6EECF244321}">
                <p14:modId xmlns:p14="http://schemas.microsoft.com/office/powerpoint/2010/main" val="2077273711"/>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6390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0C8D6FA0-EE02-8385-BD5B-757B51BAB469}"/>
              </a:ext>
            </a:extLst>
          </p:cNvPr>
          <p:cNvSpPr>
            <a:spLocks noGrp="1"/>
          </p:cNvSpPr>
          <p:nvPr>
            <p:ph type="title"/>
          </p:nvPr>
        </p:nvSpPr>
        <p:spPr>
          <a:xfrm>
            <a:off x="642519" y="549506"/>
            <a:ext cx="3939688" cy="5583126"/>
          </a:xfrm>
        </p:spPr>
        <p:txBody>
          <a:bodyPr>
            <a:normAutofit/>
          </a:bodyPr>
          <a:lstStyle/>
          <a:p>
            <a:pPr algn="ctr"/>
            <a:r>
              <a:rPr lang="en-US" dirty="0"/>
              <a:t>Substantial Amendments</a:t>
            </a:r>
            <a:br>
              <a:rPr lang="en-US" dirty="0"/>
            </a:br>
            <a:br>
              <a:rPr lang="en-US" dirty="0"/>
            </a:br>
            <a:r>
              <a:rPr lang="en-US" sz="3200" dirty="0"/>
              <a:t>A substantial amendment to any approved plan will be triggered if:</a:t>
            </a:r>
            <a:br>
              <a:rPr lang="en-US" dirty="0"/>
            </a:br>
            <a:endParaRPr lang="en-US" dirty="0"/>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03D1BCF-9E5A-B1DC-2057-239DF9C8930A}"/>
              </a:ext>
            </a:extLst>
          </p:cNvPr>
          <p:cNvGraphicFramePr>
            <a:graphicFrameLocks noGrp="1"/>
          </p:cNvGraphicFramePr>
          <p:nvPr>
            <p:ph idx="1"/>
            <p:extLst>
              <p:ext uri="{D42A27DB-BD31-4B8C-83A1-F6EECF244321}">
                <p14:modId xmlns:p14="http://schemas.microsoft.com/office/powerpoint/2010/main" val="2526581866"/>
              </p:ext>
            </p:extLst>
          </p:nvPr>
        </p:nvGraphicFramePr>
        <p:xfrm>
          <a:off x="5264471" y="455503"/>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5527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9A3A-7D0E-2BE8-DC27-AE855783FDFD}"/>
              </a:ext>
            </a:extLst>
          </p:cNvPr>
          <p:cNvSpPr>
            <a:spLocks noGrp="1"/>
          </p:cNvSpPr>
          <p:nvPr>
            <p:ph type="title"/>
          </p:nvPr>
        </p:nvSpPr>
        <p:spPr/>
        <p:txBody>
          <a:bodyPr/>
          <a:lstStyle/>
          <a:p>
            <a:r>
              <a:rPr lang="en-US" dirty="0"/>
              <a:t>Public Access to Plans and Reports</a:t>
            </a:r>
          </a:p>
        </p:txBody>
      </p:sp>
      <p:sp>
        <p:nvSpPr>
          <p:cNvPr id="5" name="Rectangle 2">
            <a:extLst>
              <a:ext uri="{FF2B5EF4-FFF2-40B4-BE49-F238E27FC236}">
                <a16:creationId xmlns:a16="http://schemas.microsoft.com/office/drawing/2014/main" id="{CAD082C7-E17F-521B-EDFC-784C16042E09}"/>
              </a:ext>
            </a:extLst>
          </p:cNvPr>
          <p:cNvSpPr>
            <a:spLocks noGrp="1" noChangeArrowheads="1"/>
          </p:cNvSpPr>
          <p:nvPr>
            <p:ph idx="1"/>
          </p:nvPr>
        </p:nvSpPr>
        <p:spPr bwMode="auto">
          <a:xfrm>
            <a:off x="838200" y="2528765"/>
            <a:ext cx="10515600" cy="3347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kumimoji="0" lang="en-US" altLang="en-US" sz="2400" b="0" i="0" u="none" strike="noStrike" cap="none" normalizeH="0" baseline="0" dirty="0">
                <a:ln>
                  <a:noFill/>
                </a:ln>
                <a:solidFill>
                  <a:schemeClr val="tx1"/>
                </a:solidFill>
                <a:effectLst/>
                <a:latin typeface="Arial" panose="020B0604020202020204" pitchFamily="34" charset="0"/>
              </a:rPr>
              <a:t>All key documents and reports are available online and in accessible formats.</a:t>
            </a:r>
          </a:p>
          <a:p>
            <a:pPr marR="0" lvl="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kumimoji="0" lang="en-US" altLang="en-US" sz="2400" b="0" i="0" u="none" strike="noStrike" cap="none" normalizeH="0" baseline="0" dirty="0">
                <a:ln>
                  <a:noFill/>
                </a:ln>
                <a:solidFill>
                  <a:schemeClr val="tx1"/>
                </a:solidFill>
                <a:effectLst/>
                <a:latin typeface="Arial" panose="020B0604020202020204" pitchFamily="34" charset="0"/>
              </a:rPr>
              <a:t>Online records includes prior applications, contracts, performance reports, policies, etc.</a:t>
            </a:r>
          </a:p>
          <a:p>
            <a:pPr marR="0" lvl="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pPr>
            <a:r>
              <a:rPr kumimoji="0" lang="en-US" altLang="en-US" sz="2400" b="0" i="0" u="none" strike="noStrike" cap="none" normalizeH="0" baseline="0" dirty="0">
                <a:ln>
                  <a:noFill/>
                </a:ln>
                <a:solidFill>
                  <a:schemeClr val="tx1"/>
                </a:solidFill>
                <a:effectLst/>
                <a:latin typeface="Arial" panose="020B0604020202020204" pitchFamily="34" charset="0"/>
              </a:rPr>
              <a:t>A copy of the States Plans, Reports, and Policies are available within 7 business days upon submitting a written request.</a:t>
            </a:r>
          </a:p>
        </p:txBody>
      </p:sp>
    </p:spTree>
    <p:extLst>
      <p:ext uri="{BB962C8B-B14F-4D97-AF65-F5344CB8AC3E}">
        <p14:creationId xmlns:p14="http://schemas.microsoft.com/office/powerpoint/2010/main" val="3048017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A7D73-82F3-6F2F-8298-9DD547D79F0D}"/>
              </a:ext>
            </a:extLst>
          </p:cNvPr>
          <p:cNvSpPr>
            <a:spLocks noGrp="1"/>
          </p:cNvSpPr>
          <p:nvPr>
            <p:ph type="title"/>
          </p:nvPr>
        </p:nvSpPr>
        <p:spPr>
          <a:xfrm>
            <a:off x="838200" y="680163"/>
            <a:ext cx="10515600" cy="1009934"/>
          </a:xfrm>
        </p:spPr>
        <p:txBody>
          <a:bodyPr/>
          <a:lstStyle/>
          <a:p>
            <a:r>
              <a:rPr lang="en-US" dirty="0"/>
              <a:t>Complaints </a:t>
            </a:r>
          </a:p>
        </p:txBody>
      </p:sp>
      <p:sp>
        <p:nvSpPr>
          <p:cNvPr id="3" name="Content Placeholder 2">
            <a:extLst>
              <a:ext uri="{FF2B5EF4-FFF2-40B4-BE49-F238E27FC236}">
                <a16:creationId xmlns:a16="http://schemas.microsoft.com/office/drawing/2014/main" id="{E4BB0EB9-929F-662A-F7FF-3D1542C4E168}"/>
              </a:ext>
            </a:extLst>
          </p:cNvPr>
          <p:cNvSpPr>
            <a:spLocks noGrp="1"/>
          </p:cNvSpPr>
          <p:nvPr>
            <p:ph idx="1"/>
          </p:nvPr>
        </p:nvSpPr>
        <p:spPr>
          <a:xfrm>
            <a:off x="838200" y="1690096"/>
            <a:ext cx="10515600" cy="4215047"/>
          </a:xfrm>
        </p:spPr>
        <p:txBody>
          <a:bodyPr>
            <a:noAutofit/>
          </a:bodyPr>
          <a:lstStyle/>
          <a:p>
            <a:r>
              <a:rPr lang="en-US" dirty="0">
                <a:effectLst/>
                <a:latin typeface="Calibri" panose="020F0502020204030204" pitchFamily="34" charset="0"/>
                <a:ea typeface="Times New Roman" panose="02020603050405020304" pitchFamily="18" charset="0"/>
              </a:rPr>
              <a:t>Written complaints related to the Consolidated Plan, Annual Action Plan, AFH (as applicable), any amendments, and performance reports may be directed at the Mississippi Home Corporation, Federal Grants Division, 735 Riverside Drive, Jackson, MS 39202.</a:t>
            </a:r>
          </a:p>
          <a:p>
            <a:r>
              <a:rPr lang="en-US" dirty="0">
                <a:solidFill>
                  <a:srgbClr val="FF0000"/>
                </a:solidFill>
                <a:latin typeface="Calibri" panose="020F0502020204030204" pitchFamily="34" charset="0"/>
                <a:ea typeface="Times New Roman" panose="02020603050405020304" pitchFamily="18" charset="0"/>
              </a:rPr>
              <a:t>Must be written and include contact info.</a:t>
            </a:r>
          </a:p>
          <a:p>
            <a:r>
              <a:rPr lang="en-US" dirty="0">
                <a:effectLst/>
                <a:latin typeface="Calibri" panose="020F0502020204030204" pitchFamily="34" charset="0"/>
                <a:ea typeface="Times New Roman" panose="02020603050405020304" pitchFamily="18" charset="0"/>
              </a:rPr>
              <a:t>Response within 15 business da</a:t>
            </a:r>
            <a:r>
              <a:rPr lang="en-US" dirty="0">
                <a:latin typeface="Calibri" panose="020F0502020204030204" pitchFamily="34" charset="0"/>
                <a:ea typeface="Times New Roman" panose="02020603050405020304" pitchFamily="18" charset="0"/>
              </a:rPr>
              <a:t>ys.</a:t>
            </a:r>
          </a:p>
          <a:p>
            <a:r>
              <a:rPr lang="en-US" dirty="0">
                <a:effectLst/>
                <a:latin typeface="Calibri" panose="020F0502020204030204" pitchFamily="34" charset="0"/>
                <a:ea typeface="Times New Roman" panose="02020603050405020304" pitchFamily="18" charset="0"/>
              </a:rPr>
              <a:t>MHC will provide accommodations for individuals with disabilities to submit complaint methods for individuals with disabilities. </a:t>
            </a:r>
          </a:p>
        </p:txBody>
      </p:sp>
    </p:spTree>
    <p:extLst>
      <p:ext uri="{BB962C8B-B14F-4D97-AF65-F5344CB8AC3E}">
        <p14:creationId xmlns:p14="http://schemas.microsoft.com/office/powerpoint/2010/main" val="104580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43DFB-F598-C009-499C-8EDD3D3A5D48}"/>
              </a:ext>
            </a:extLst>
          </p:cNvPr>
          <p:cNvSpPr>
            <a:spLocks noGrp="1"/>
          </p:cNvSpPr>
          <p:nvPr>
            <p:ph type="ctrTitle"/>
          </p:nvPr>
        </p:nvSpPr>
        <p:spPr/>
        <p:txBody>
          <a:bodyPr/>
          <a:lstStyle/>
          <a:p>
            <a:r>
              <a:rPr lang="en-US" dirty="0"/>
              <a:t>2026 AAP Goals</a:t>
            </a:r>
          </a:p>
        </p:txBody>
      </p:sp>
      <p:sp>
        <p:nvSpPr>
          <p:cNvPr id="3" name="Subtitle 2">
            <a:extLst>
              <a:ext uri="{FF2B5EF4-FFF2-40B4-BE49-F238E27FC236}">
                <a16:creationId xmlns:a16="http://schemas.microsoft.com/office/drawing/2014/main" id="{B10DDAE9-3DB9-5F9C-72AD-DFA4068C376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15754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AA2C6-F21A-44EE-C29F-D6B8496CB54A}"/>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201AF63-67AF-6F92-4960-3DEC63FD0861}"/>
              </a:ext>
            </a:extLst>
          </p:cNvPr>
          <p:cNvGraphicFramePr>
            <a:graphicFrameLocks noGrp="1"/>
          </p:cNvGraphicFramePr>
          <p:nvPr>
            <p:ph idx="1"/>
            <p:extLst>
              <p:ext uri="{D42A27DB-BD31-4B8C-83A1-F6EECF244321}">
                <p14:modId xmlns:p14="http://schemas.microsoft.com/office/powerpoint/2010/main" val="4225061581"/>
              </p:ext>
            </p:extLst>
          </p:nvPr>
        </p:nvGraphicFramePr>
        <p:xfrm>
          <a:off x="794760" y="723900"/>
          <a:ext cx="10277130" cy="5521005"/>
        </p:xfrm>
        <a:graphic>
          <a:graphicData uri="http://schemas.openxmlformats.org/drawingml/2006/table">
            <a:tbl>
              <a:tblPr firstRow="1" bandRow="1">
                <a:tableStyleId>{5C22544A-7EE6-4342-B048-85BDC9FD1C3A}</a:tableStyleId>
              </a:tblPr>
              <a:tblGrid>
                <a:gridCol w="333285">
                  <a:extLst>
                    <a:ext uri="{9D8B030D-6E8A-4147-A177-3AD203B41FA5}">
                      <a16:colId xmlns:a16="http://schemas.microsoft.com/office/drawing/2014/main" val="2579135668"/>
                    </a:ext>
                  </a:extLst>
                </a:gridCol>
                <a:gridCol w="1546789">
                  <a:extLst>
                    <a:ext uri="{9D8B030D-6E8A-4147-A177-3AD203B41FA5}">
                      <a16:colId xmlns:a16="http://schemas.microsoft.com/office/drawing/2014/main" val="404798469"/>
                    </a:ext>
                  </a:extLst>
                </a:gridCol>
                <a:gridCol w="8397056">
                  <a:extLst>
                    <a:ext uri="{9D8B030D-6E8A-4147-A177-3AD203B41FA5}">
                      <a16:colId xmlns:a16="http://schemas.microsoft.com/office/drawing/2014/main" val="3110209367"/>
                    </a:ext>
                  </a:extLst>
                </a:gridCol>
              </a:tblGrid>
              <a:tr h="683590">
                <a:tc>
                  <a:txBody>
                    <a:bodyPr/>
                    <a:lstStyle/>
                    <a:p>
                      <a:pPr marL="0" algn="l" defTabSz="914400" rtl="0" eaLnBrk="1" latinLnBrk="0" hangingPunct="1"/>
                      <a:r>
                        <a:rPr lang="en-US" sz="2400" b="1" i="0" u="none" strike="noStrike" kern="1200" dirty="0">
                          <a:solidFill>
                            <a:schemeClr val="bg1"/>
                          </a:solidFill>
                          <a:effectLst/>
                          <a:latin typeface="Calibri" panose="020F0502020204030204" pitchFamily="34" charset="0"/>
                          <a:ea typeface="+mn-ea"/>
                          <a:cs typeface="+mn-cs"/>
                        </a:rPr>
                        <a:t>#</a:t>
                      </a:r>
                    </a:p>
                  </a:txBody>
                  <a:tcPr/>
                </a:tc>
                <a:tc>
                  <a:txBody>
                    <a:bodyPr/>
                    <a:lstStyle/>
                    <a:p>
                      <a:pPr marL="0" algn="l" defTabSz="914400" rtl="0" eaLnBrk="1" latinLnBrk="0" hangingPunct="1"/>
                      <a:r>
                        <a:rPr lang="en-US" sz="1800" b="1" i="0" u="none" strike="noStrike" kern="1200" dirty="0">
                          <a:solidFill>
                            <a:schemeClr val="bg1"/>
                          </a:solidFill>
                          <a:effectLst/>
                          <a:latin typeface="Calibri" panose="020F0502020204030204" pitchFamily="34" charset="0"/>
                          <a:ea typeface="+mn-ea"/>
                          <a:cs typeface="+mn-cs"/>
                        </a:rPr>
                        <a:t>Goal Type</a:t>
                      </a:r>
                    </a:p>
                  </a:txBody>
                  <a:tcPr/>
                </a:tc>
                <a:tc>
                  <a:txBody>
                    <a:bodyPr/>
                    <a:lstStyle/>
                    <a:p>
                      <a:pPr marL="0" algn="l" defTabSz="914400" rtl="0" eaLnBrk="1" latinLnBrk="0" hangingPunct="1"/>
                      <a:r>
                        <a:rPr lang="en-US" sz="1800" b="1" i="0" u="none" strike="noStrike" kern="1200" dirty="0">
                          <a:solidFill>
                            <a:schemeClr val="bg1"/>
                          </a:solidFill>
                          <a:effectLst/>
                          <a:latin typeface="Calibri" panose="020F0502020204030204" pitchFamily="34" charset="0"/>
                          <a:ea typeface="+mn-ea"/>
                          <a:cs typeface="+mn-cs"/>
                        </a:rPr>
                        <a:t>HOME, HTF, ESG, HOPWA, CHDO, CDBG</a:t>
                      </a:r>
                    </a:p>
                  </a:txBody>
                  <a:tcPr/>
                </a:tc>
                <a:extLst>
                  <a:ext uri="{0D108BD9-81ED-4DB2-BD59-A6C34878D82A}">
                    <a16:rowId xmlns:a16="http://schemas.microsoft.com/office/drawing/2014/main" val="3571404761"/>
                  </a:ext>
                </a:extLst>
              </a:tr>
              <a:tr h="575646">
                <a:tc rowSpan="2">
                  <a:txBody>
                    <a:bodyPr/>
                    <a:lstStyle/>
                    <a:p>
                      <a:endParaRPr lang="en-US" sz="1400" b="0" i="0" u="none" strike="noStrike" kern="1200" dirty="0">
                        <a:solidFill>
                          <a:srgbClr val="000000"/>
                        </a:solidFill>
                        <a:effectLst/>
                        <a:latin typeface="+mn-lt"/>
                        <a:ea typeface="+mn-ea"/>
                        <a:cs typeface="+mn-cs"/>
                      </a:endParaRPr>
                    </a:p>
                    <a:p>
                      <a:r>
                        <a:rPr lang="en-US" sz="1400" b="0" i="0" u="none" strike="noStrike" kern="1200" dirty="0">
                          <a:solidFill>
                            <a:srgbClr val="000000"/>
                          </a:solidFill>
                          <a:effectLst/>
                          <a:latin typeface="+mn-lt"/>
                          <a:ea typeface="+mn-ea"/>
                          <a:cs typeface="+mn-cs"/>
                        </a:rPr>
                        <a:t>1</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HOME Rental Development</a:t>
                      </a:r>
                      <a:endParaRPr lang="en-US" sz="1400" b="0" i="0" u="none" strike="noStrike" kern="1200" dirty="0">
                        <a:solidFill>
                          <a:srgbClr val="000000"/>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mn-lt"/>
                          <a:ea typeface="+mn-ea"/>
                          <a:cs typeface="+mn-cs"/>
                        </a:rPr>
                        <a:t>Expand and Preserve Affordable Rental Housing</a:t>
                      </a:r>
                    </a:p>
                  </a:txBody>
                  <a:tcPr/>
                </a:tc>
                <a:extLst>
                  <a:ext uri="{0D108BD9-81ED-4DB2-BD59-A6C34878D82A}">
                    <a16:rowId xmlns:a16="http://schemas.microsoft.com/office/drawing/2014/main" val="76698772"/>
                  </a:ext>
                </a:extLst>
              </a:tr>
              <a:tr h="426779">
                <a:tc vMerge="1">
                  <a:txBody>
                    <a:bodyPr/>
                    <a:lstStyle/>
                    <a:p>
                      <a:endParaRPr lang="en-US" sz="1400" b="0" i="0" u="none" strike="noStrike" kern="1200" dirty="0">
                        <a:solidFill>
                          <a:srgbClr val="000000"/>
                        </a:solidFill>
                        <a:effectLst/>
                        <a:latin typeface="+mn-lt"/>
                        <a:ea typeface="+mn-ea"/>
                        <a:cs typeface="+mn-cs"/>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u="none" strike="noStrike" kern="1200" dirty="0">
                        <a:solidFill>
                          <a:srgbClr val="000000"/>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Link Housing Development with Employment &amp; Supportive Services that promotes Self-Sufficiency </a:t>
                      </a:r>
                      <a:endParaRPr lang="en-US" sz="1400" b="0" i="0" u="none" strike="noStrike" kern="1200" dirty="0">
                        <a:solidFill>
                          <a:srgbClr val="000000"/>
                        </a:solidFill>
                        <a:effectLst/>
                        <a:latin typeface="+mn-lt"/>
                        <a:ea typeface="+mn-ea"/>
                        <a:cs typeface="+mn-cs"/>
                      </a:endParaRPr>
                    </a:p>
                  </a:txBody>
                  <a:tcPr/>
                </a:tc>
                <a:extLst>
                  <a:ext uri="{0D108BD9-81ED-4DB2-BD59-A6C34878D82A}">
                    <a16:rowId xmlns:a16="http://schemas.microsoft.com/office/drawing/2014/main" val="1424583558"/>
                  </a:ext>
                </a:extLst>
              </a:tr>
              <a:tr h="581758">
                <a:tc rowSpan="3">
                  <a:txBody>
                    <a:bodyPr/>
                    <a:lstStyle/>
                    <a:p>
                      <a:pPr marL="0" algn="l" defTabSz="914400" rtl="0" eaLnBrk="1" latinLnBrk="0" hangingPunct="1"/>
                      <a:endParaRPr lang="en-US" sz="1400" b="0" i="0" u="none" strike="noStrike" kern="1200" dirty="0">
                        <a:solidFill>
                          <a:srgbClr val="000000"/>
                        </a:solidFill>
                        <a:effectLst/>
                        <a:latin typeface="+mn-lt"/>
                        <a:ea typeface="+mn-ea"/>
                        <a:cs typeface="+mn-cs"/>
                      </a:endParaRPr>
                    </a:p>
                    <a:p>
                      <a:pPr marL="0" algn="l" defTabSz="914400" rtl="0" eaLnBrk="1" latinLnBrk="0" hangingPunct="1"/>
                      <a:endParaRPr lang="en-US" sz="1400" b="0" i="0" u="none" strike="noStrike" kern="1200" dirty="0">
                        <a:solidFill>
                          <a:srgbClr val="000000"/>
                        </a:solidFill>
                        <a:effectLst/>
                        <a:latin typeface="+mn-lt"/>
                        <a:ea typeface="+mn-ea"/>
                        <a:cs typeface="+mn-cs"/>
                      </a:endParaRPr>
                    </a:p>
                    <a:p>
                      <a:pPr marL="0" algn="l" defTabSz="914400" rtl="0" eaLnBrk="1" latinLnBrk="0" hangingPunct="1"/>
                      <a:endParaRPr lang="en-US" sz="1400" b="0" i="0" u="none" strike="noStrike" kern="1200" dirty="0">
                        <a:solidFill>
                          <a:srgbClr val="000000"/>
                        </a:solidFill>
                        <a:effectLst/>
                        <a:latin typeface="+mn-lt"/>
                        <a:ea typeface="+mn-ea"/>
                        <a:cs typeface="+mn-cs"/>
                      </a:endParaRPr>
                    </a:p>
                    <a:p>
                      <a:pPr marL="0" algn="l" defTabSz="914400" rtl="0" eaLnBrk="1" latinLnBrk="0" hangingPunct="1"/>
                      <a:r>
                        <a:rPr lang="en-US" sz="1400" b="0" i="0" u="none" strike="noStrike" kern="1200" dirty="0">
                          <a:solidFill>
                            <a:srgbClr val="000000"/>
                          </a:solidFill>
                          <a:effectLst/>
                          <a:latin typeface="+mn-lt"/>
                          <a:ea typeface="+mn-ea"/>
                          <a:cs typeface="+mn-cs"/>
                        </a:rPr>
                        <a:t>2</a:t>
                      </a:r>
                    </a:p>
                  </a:txBody>
                  <a:tcPr/>
                </a:tc>
                <a:tc rowSpan="3">
                  <a:txBody>
                    <a:bodyPr/>
                    <a:lstStyle/>
                    <a:p>
                      <a:pPr marL="0" algn="l" defTabSz="914400" rtl="0" eaLnBrk="1" latinLnBrk="0" hangingPunct="1"/>
                      <a:endParaRPr lang="en-US" sz="1400" b="0" i="0" kern="1200" dirty="0">
                        <a:solidFill>
                          <a:schemeClr val="dk1"/>
                        </a:solidFill>
                        <a:effectLst/>
                        <a:latin typeface="+mn-lt"/>
                        <a:ea typeface="+mn-ea"/>
                        <a:cs typeface="+mn-cs"/>
                      </a:endParaRPr>
                    </a:p>
                    <a:p>
                      <a:pPr marL="0" algn="l" defTabSz="914400" rtl="0" eaLnBrk="1" latinLnBrk="0" hangingPunct="1"/>
                      <a:endParaRPr lang="en-US" sz="1400" b="0" i="0" kern="1200" dirty="0">
                        <a:solidFill>
                          <a:schemeClr val="dk1"/>
                        </a:solidFill>
                        <a:effectLst/>
                        <a:latin typeface="+mn-lt"/>
                        <a:ea typeface="+mn-ea"/>
                        <a:cs typeface="+mn-cs"/>
                      </a:endParaRPr>
                    </a:p>
                    <a:p>
                      <a:pPr marL="0" algn="l" defTabSz="914400" rtl="0" eaLnBrk="1" latinLnBrk="0" hangingPunct="1"/>
                      <a:r>
                        <a:rPr lang="en-US" sz="1400" b="0" i="0" kern="1200" dirty="0">
                          <a:solidFill>
                            <a:schemeClr val="dk1"/>
                          </a:solidFill>
                          <a:effectLst/>
                          <a:latin typeface="+mn-lt"/>
                          <a:ea typeface="+mn-ea"/>
                          <a:cs typeface="+mn-cs"/>
                        </a:rPr>
                        <a:t>HOME Homeowner Activity</a:t>
                      </a:r>
                      <a:endParaRPr lang="en-US" sz="1400" b="0" i="0" u="none" strike="noStrike" kern="1200" dirty="0">
                        <a:solidFill>
                          <a:srgbClr val="000000"/>
                        </a:solidFill>
                        <a:effectLst/>
                        <a:latin typeface="+mn-lt"/>
                        <a:ea typeface="+mn-ea"/>
                        <a:cs typeface="+mn-cs"/>
                      </a:endParaRPr>
                    </a:p>
                  </a:txBody>
                  <a:tcPr/>
                </a:tc>
                <a:tc>
                  <a:txBody>
                    <a:bodyPr/>
                    <a:lstStyle/>
                    <a:p>
                      <a:pPr marL="0" algn="l" defTabSz="914400" rtl="0" eaLnBrk="1" latinLnBrk="0" hangingPunct="1"/>
                      <a:r>
                        <a:rPr lang="en-US" sz="1400" b="0" i="0" u="none" strike="noStrike" kern="1200" dirty="0">
                          <a:solidFill>
                            <a:srgbClr val="000000"/>
                          </a:solidFill>
                          <a:effectLst/>
                          <a:latin typeface="+mn-lt"/>
                          <a:ea typeface="+mn-ea"/>
                          <a:cs typeface="+mn-cs"/>
                        </a:rPr>
                        <a:t>Increase Homeownership Opportunities</a:t>
                      </a:r>
                    </a:p>
                  </a:txBody>
                  <a:tcPr/>
                </a:tc>
                <a:extLst>
                  <a:ext uri="{0D108BD9-81ED-4DB2-BD59-A6C34878D82A}">
                    <a16:rowId xmlns:a16="http://schemas.microsoft.com/office/drawing/2014/main" val="1863547992"/>
                  </a:ext>
                </a:extLst>
              </a:tr>
              <a:tr h="581758">
                <a:tc vMerge="1">
                  <a:txBody>
                    <a:bodyPr/>
                    <a:lstStyle/>
                    <a:p>
                      <a:pPr marL="0" algn="l" defTabSz="914400" rtl="0" eaLnBrk="1" latinLnBrk="0" hangingPunct="1"/>
                      <a:endParaRPr lang="en-US" sz="1400" b="0" i="0" u="none" strike="noStrike" kern="1200" dirty="0">
                        <a:solidFill>
                          <a:srgbClr val="000000"/>
                        </a:solidFill>
                        <a:effectLst/>
                        <a:latin typeface="+mn-lt"/>
                        <a:ea typeface="+mn-ea"/>
                        <a:cs typeface="+mn-cs"/>
                      </a:endParaRPr>
                    </a:p>
                  </a:txBody>
                  <a:tcPr/>
                </a:tc>
                <a:tc vMerge="1">
                  <a:txBody>
                    <a:bodyPr/>
                    <a:lstStyle/>
                    <a:p>
                      <a:pPr marL="0" algn="l" defTabSz="914400" rtl="0" eaLnBrk="1" latinLnBrk="0" hangingPunct="1"/>
                      <a:endParaRPr lang="en-US" sz="1400" b="0" i="0" u="none" strike="noStrike" kern="1200" dirty="0">
                        <a:solidFill>
                          <a:srgbClr val="000000"/>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mn-lt"/>
                          <a:ea typeface="+mn-ea"/>
                          <a:cs typeface="+mn-cs"/>
                        </a:rPr>
                        <a:t>Increase Outreach for Housing Preservation through Homeowner Rehabilitation Assistance </a:t>
                      </a:r>
                    </a:p>
                    <a:p>
                      <a:pPr marL="0" algn="l" defTabSz="914400" rtl="0" eaLnBrk="1" latinLnBrk="0" hangingPunct="1"/>
                      <a:endParaRPr lang="en-US" sz="1400" b="0" i="0" u="none" strike="noStrike" kern="1200" dirty="0">
                        <a:solidFill>
                          <a:srgbClr val="000000"/>
                        </a:solidFill>
                        <a:effectLst/>
                        <a:latin typeface="+mn-lt"/>
                        <a:ea typeface="+mn-ea"/>
                        <a:cs typeface="+mn-cs"/>
                      </a:endParaRPr>
                    </a:p>
                  </a:txBody>
                  <a:tcPr/>
                </a:tc>
                <a:extLst>
                  <a:ext uri="{0D108BD9-81ED-4DB2-BD59-A6C34878D82A}">
                    <a16:rowId xmlns:a16="http://schemas.microsoft.com/office/drawing/2014/main" val="1748645613"/>
                  </a:ext>
                </a:extLst>
              </a:tr>
              <a:tr h="581758">
                <a:tc vMerge="1">
                  <a:txBody>
                    <a:bodyPr/>
                    <a:lstStyle/>
                    <a:p>
                      <a:pPr marL="0" algn="l" defTabSz="914400" rtl="0" eaLnBrk="1" latinLnBrk="0" hangingPunct="1"/>
                      <a:endParaRPr lang="en-US" sz="1400" b="0" i="0" u="none" strike="noStrike" kern="1200" dirty="0">
                        <a:solidFill>
                          <a:srgbClr val="000000"/>
                        </a:solidFill>
                        <a:effectLst/>
                        <a:latin typeface="+mn-lt"/>
                        <a:ea typeface="+mn-ea"/>
                        <a:cs typeface="+mn-cs"/>
                      </a:endParaRPr>
                    </a:p>
                  </a:txBody>
                  <a:tcPr/>
                </a:tc>
                <a:tc vMerge="1">
                  <a:txBody>
                    <a:bodyPr/>
                    <a:lstStyle/>
                    <a:p>
                      <a:pPr marL="0" algn="l" defTabSz="914400" rtl="0" eaLnBrk="1" latinLnBrk="0" hangingPunct="1"/>
                      <a:endParaRPr lang="en-US" sz="1400" b="0" i="0" u="none" strike="noStrike" kern="1200" dirty="0">
                        <a:solidFill>
                          <a:srgbClr val="000000"/>
                        </a:solidFill>
                        <a:effectLst/>
                        <a:latin typeface="+mn-lt"/>
                        <a:ea typeface="+mn-ea"/>
                        <a:cs typeface="+mn-cs"/>
                      </a:endParaRPr>
                    </a:p>
                  </a:txBody>
                  <a:tcPr/>
                </a:tc>
                <a:tc>
                  <a:txBody>
                    <a:bodyPr/>
                    <a:lstStyle/>
                    <a:p>
                      <a:pPr marL="0" algn="l" defTabSz="914400" rtl="0" eaLnBrk="1" latinLnBrk="0" hangingPunct="1"/>
                      <a:r>
                        <a:rPr lang="en-US" sz="1400" b="0" i="0" kern="1200" dirty="0">
                          <a:solidFill>
                            <a:schemeClr val="dk1"/>
                          </a:solidFill>
                          <a:effectLst/>
                          <a:latin typeface="+mn-lt"/>
                          <a:ea typeface="+mn-ea"/>
                          <a:cs typeface="+mn-cs"/>
                        </a:rPr>
                        <a:t>Increase Manufacture Housing Stock for households. </a:t>
                      </a:r>
                      <a:endParaRPr lang="en-US" sz="1400" b="0" i="0" u="none" strike="noStrike" kern="1200" dirty="0">
                        <a:solidFill>
                          <a:srgbClr val="000000"/>
                        </a:solidFill>
                        <a:effectLst/>
                        <a:latin typeface="+mn-lt"/>
                        <a:ea typeface="+mn-ea"/>
                        <a:cs typeface="+mn-cs"/>
                      </a:endParaRPr>
                    </a:p>
                  </a:txBody>
                  <a:tcPr/>
                </a:tc>
                <a:extLst>
                  <a:ext uri="{0D108BD9-81ED-4DB2-BD59-A6C34878D82A}">
                    <a16:rowId xmlns:a16="http://schemas.microsoft.com/office/drawing/2014/main" val="3801130001"/>
                  </a:ext>
                </a:extLst>
              </a:tr>
              <a:tr h="575646">
                <a:tc>
                  <a:txBody>
                    <a:bodyPr/>
                    <a:lstStyle/>
                    <a:p>
                      <a:pPr marL="0" algn="l" defTabSz="914400" rtl="0" eaLnBrk="1" latinLnBrk="0" hangingPunct="1"/>
                      <a:r>
                        <a:rPr lang="en-US" sz="1400" b="0" i="0" u="none" strike="noStrike" kern="1200" dirty="0">
                          <a:solidFill>
                            <a:srgbClr val="000000"/>
                          </a:solidFill>
                          <a:effectLst/>
                          <a:latin typeface="+mn-lt"/>
                          <a:ea typeface="+mn-ea"/>
                          <a:cs typeface="+mn-cs"/>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mn-lt"/>
                          <a:ea typeface="+mn-ea"/>
                          <a:cs typeface="+mn-cs"/>
                        </a:rPr>
                        <a:t>CHDO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mn-lt"/>
                          <a:ea typeface="+mn-ea"/>
                          <a:cs typeface="+mn-cs"/>
                        </a:rPr>
                        <a:t>Increase Community Knowledge about Community Housing Development Organizations (CHDOs)</a:t>
                      </a:r>
                    </a:p>
                  </a:txBody>
                  <a:tcPr/>
                </a:tc>
                <a:extLst>
                  <a:ext uri="{0D108BD9-81ED-4DB2-BD59-A6C34878D82A}">
                    <a16:rowId xmlns:a16="http://schemas.microsoft.com/office/drawing/2014/main" val="1717123305"/>
                  </a:ext>
                </a:extLst>
              </a:tr>
              <a:tr h="604635">
                <a:tc>
                  <a:txBody>
                    <a:bodyPr/>
                    <a:lstStyle/>
                    <a:p>
                      <a:r>
                        <a:rPr lang="en-US" sz="1400" b="0" i="0" u="none" strike="noStrike" kern="1200" dirty="0">
                          <a:solidFill>
                            <a:srgbClr val="000000"/>
                          </a:solidFill>
                          <a:effectLst/>
                          <a:latin typeface="+mn-lt"/>
                          <a:ea typeface="+mn-ea"/>
                          <a:cs typeface="+mn-cs"/>
                        </a:rPr>
                        <a:t>4</a:t>
                      </a:r>
                    </a:p>
                  </a:txBody>
                  <a:tcPr/>
                </a:tc>
                <a:tc>
                  <a:txBody>
                    <a:bodyPr/>
                    <a:lstStyle/>
                    <a:p>
                      <a:r>
                        <a:rPr lang="en-US" sz="1400" b="0" i="0" kern="1200" dirty="0">
                          <a:solidFill>
                            <a:schemeClr val="dk1"/>
                          </a:solidFill>
                          <a:effectLst/>
                          <a:latin typeface="+mn-lt"/>
                          <a:ea typeface="+mn-ea"/>
                          <a:cs typeface="+mn-cs"/>
                        </a:rPr>
                        <a:t>ESG and HOPWA activity</a:t>
                      </a:r>
                      <a:endParaRPr lang="en-US" sz="1400" b="0" i="0" u="none" strike="noStrike" kern="1200" dirty="0">
                        <a:solidFill>
                          <a:srgbClr val="000000"/>
                        </a:solidFill>
                        <a:effectLst/>
                        <a:latin typeface="+mn-lt"/>
                        <a:ea typeface="+mn-ea"/>
                        <a:cs typeface="+mn-cs"/>
                      </a:endParaRPr>
                    </a:p>
                  </a:txBody>
                  <a:tcPr/>
                </a:tc>
                <a:tc>
                  <a:txBody>
                    <a:bodyPr/>
                    <a:lstStyle/>
                    <a:p>
                      <a:r>
                        <a:rPr lang="en-US" sz="1400" b="0" i="0" u="none" strike="noStrike" kern="1200" dirty="0">
                          <a:solidFill>
                            <a:srgbClr val="000000"/>
                          </a:solidFill>
                          <a:effectLst/>
                          <a:latin typeface="+mn-lt"/>
                          <a:ea typeface="+mn-ea"/>
                          <a:cs typeface="+mn-cs"/>
                        </a:rPr>
                        <a:t>Enhance Housing Stability &amp; Homelessness Prevention Programs</a:t>
                      </a:r>
                    </a:p>
                  </a:txBody>
                  <a:tcPr/>
                </a:tc>
                <a:extLst>
                  <a:ext uri="{0D108BD9-81ED-4DB2-BD59-A6C34878D82A}">
                    <a16:rowId xmlns:a16="http://schemas.microsoft.com/office/drawing/2014/main" val="2440769315"/>
                  </a:ext>
                </a:extLst>
              </a:tr>
              <a:tr h="604635">
                <a:tc rowSpan="2">
                  <a:txBody>
                    <a:bodyPr/>
                    <a:lstStyle/>
                    <a:p>
                      <a:pPr marL="0" algn="l" defTabSz="914400" rtl="0" eaLnBrk="1" latinLnBrk="0" hangingPunct="1"/>
                      <a:endParaRPr lang="en-US" sz="1400" b="0" i="0" u="none" strike="noStrike" kern="1200" dirty="0">
                        <a:solidFill>
                          <a:srgbClr val="000000"/>
                        </a:solidFill>
                        <a:effectLst/>
                        <a:latin typeface="+mn-lt"/>
                        <a:ea typeface="+mn-ea"/>
                        <a:cs typeface="+mn-cs"/>
                      </a:endParaRPr>
                    </a:p>
                    <a:p>
                      <a:pPr marL="0" algn="l" defTabSz="914400" rtl="0" eaLnBrk="1" latinLnBrk="0" hangingPunct="1"/>
                      <a:r>
                        <a:rPr lang="en-US" sz="1400" b="0" i="0" u="none" strike="noStrike" kern="1200" dirty="0">
                          <a:solidFill>
                            <a:srgbClr val="000000"/>
                          </a:solidFill>
                          <a:effectLst/>
                          <a:latin typeface="+mn-lt"/>
                          <a:ea typeface="+mn-ea"/>
                          <a:cs typeface="+mn-cs"/>
                        </a:rPr>
                        <a:t>5</a:t>
                      </a:r>
                    </a:p>
                  </a:txBody>
                  <a:tcPr/>
                </a:tc>
                <a:tc rowSpan="2">
                  <a:txBody>
                    <a:bodyPr/>
                    <a:lstStyle/>
                    <a:p>
                      <a:pPr marL="0" algn="l" defTabSz="914400" rtl="0" eaLnBrk="1" latinLnBrk="0" hangingPunct="1"/>
                      <a:endParaRPr lang="en-US" sz="1400" b="0" i="0" kern="1200" dirty="0">
                        <a:solidFill>
                          <a:schemeClr val="dk1"/>
                        </a:solidFill>
                        <a:effectLst/>
                        <a:latin typeface="+mn-lt"/>
                        <a:ea typeface="+mn-ea"/>
                        <a:cs typeface="+mn-cs"/>
                      </a:endParaRPr>
                    </a:p>
                    <a:p>
                      <a:pPr marL="0" algn="l" defTabSz="914400" rtl="0" eaLnBrk="1" latinLnBrk="0" hangingPunct="1"/>
                      <a:r>
                        <a:rPr lang="en-US" sz="1400" b="0" i="0" kern="1200" dirty="0">
                          <a:solidFill>
                            <a:schemeClr val="dk1"/>
                          </a:solidFill>
                          <a:effectLst/>
                          <a:latin typeface="+mn-lt"/>
                          <a:ea typeface="+mn-ea"/>
                          <a:cs typeface="+mn-cs"/>
                        </a:rPr>
                        <a:t>CDBG Economic Development</a:t>
                      </a:r>
                      <a:endParaRPr lang="en-US" sz="1400" b="0" i="0" u="none" strike="noStrike" kern="1200" dirty="0">
                        <a:solidFill>
                          <a:srgbClr val="000000"/>
                        </a:solidFill>
                        <a:effectLst/>
                        <a:latin typeface="+mn-lt"/>
                        <a:ea typeface="+mn-ea"/>
                        <a:cs typeface="+mn-cs"/>
                      </a:endParaRPr>
                    </a:p>
                  </a:txBody>
                  <a:tcPr/>
                </a:tc>
                <a:tc>
                  <a:txBody>
                    <a:bodyPr/>
                    <a:lstStyle/>
                    <a:p>
                      <a:pPr marL="0" algn="l" defTabSz="914400" rtl="0" eaLnBrk="1" latinLnBrk="0" hangingPunct="1"/>
                      <a:r>
                        <a:rPr lang="en-US" sz="1400" b="0" i="0" kern="1200" dirty="0">
                          <a:solidFill>
                            <a:schemeClr val="dk1"/>
                          </a:solidFill>
                          <a:effectLst/>
                          <a:latin typeface="+mn-lt"/>
                          <a:ea typeface="+mn-ea"/>
                          <a:cs typeface="+mn-cs"/>
                        </a:rPr>
                        <a:t>Create, expand, and retain jobs for lower-income persons.  Create or expand employment at for-profit businesses </a:t>
                      </a:r>
                      <a:endParaRPr lang="en-US" sz="1400" b="0" i="0" u="none" strike="noStrike" kern="1200" dirty="0">
                        <a:solidFill>
                          <a:srgbClr val="000000"/>
                        </a:solidFill>
                        <a:effectLst/>
                        <a:latin typeface="+mn-lt"/>
                        <a:ea typeface="+mn-ea"/>
                        <a:cs typeface="+mn-cs"/>
                      </a:endParaRPr>
                    </a:p>
                  </a:txBody>
                  <a:tcPr/>
                </a:tc>
                <a:extLst>
                  <a:ext uri="{0D108BD9-81ED-4DB2-BD59-A6C34878D82A}">
                    <a16:rowId xmlns:a16="http://schemas.microsoft.com/office/drawing/2014/main" val="2198629299"/>
                  </a:ext>
                </a:extLst>
              </a:tr>
              <a:tr h="129185">
                <a:tc vMerge="1">
                  <a:txBody>
                    <a:bodyPr/>
                    <a:lstStyle/>
                    <a:p>
                      <a:pPr marL="0" algn="l" defTabSz="914400" rtl="0" eaLnBrk="1" latinLnBrk="0" hangingPunct="1"/>
                      <a:endParaRPr lang="en-US" sz="1400" b="0" i="0" u="none" strike="noStrike" kern="1200" dirty="0">
                        <a:solidFill>
                          <a:srgbClr val="000000"/>
                        </a:solidFill>
                        <a:effectLst/>
                        <a:latin typeface="+mn-lt"/>
                        <a:ea typeface="+mn-ea"/>
                        <a:cs typeface="+mn-cs"/>
                      </a:endParaRPr>
                    </a:p>
                  </a:txBody>
                  <a:tcPr/>
                </a:tc>
                <a:tc vMerge="1">
                  <a:txBody>
                    <a:bodyPr/>
                    <a:lstStyle/>
                    <a:p>
                      <a:pPr marL="0" algn="l" defTabSz="914400" rtl="0" eaLnBrk="1" latinLnBrk="0" hangingPunct="1"/>
                      <a:endParaRPr lang="en-US" sz="1400" b="0" i="0" u="none" strike="noStrike" kern="1200" dirty="0">
                        <a:solidFill>
                          <a:srgbClr val="000000"/>
                        </a:solidFill>
                        <a:effectLst/>
                        <a:latin typeface="+mn-lt"/>
                        <a:ea typeface="+mn-ea"/>
                        <a:cs typeface="+mn-cs"/>
                      </a:endParaRPr>
                    </a:p>
                  </a:txBody>
                  <a:tcPr/>
                </a:tc>
                <a:tc>
                  <a:txBody>
                    <a:bodyPr/>
                    <a:lstStyle/>
                    <a:p>
                      <a:pPr marL="0" algn="l" defTabSz="914400" rtl="0" eaLnBrk="1" latinLnBrk="0" hangingPunct="1"/>
                      <a:r>
                        <a:rPr lang="en-US" sz="1400" b="0" i="0" kern="1200" dirty="0">
                          <a:solidFill>
                            <a:schemeClr val="dk1"/>
                          </a:solidFill>
                          <a:effectLst/>
                          <a:latin typeface="+mn-lt"/>
                          <a:ea typeface="+mn-ea"/>
                          <a:cs typeface="+mn-cs"/>
                        </a:rPr>
                        <a:t>Development. Invest in eligible infrastructure that supports better-paying jobs for Mississippians. </a:t>
                      </a:r>
                      <a:endParaRPr lang="en-US" sz="1400" b="0" i="0" u="none" strike="noStrike" kern="1200" dirty="0">
                        <a:solidFill>
                          <a:srgbClr val="000000"/>
                        </a:solidFill>
                        <a:effectLst/>
                        <a:latin typeface="+mn-lt"/>
                        <a:ea typeface="+mn-ea"/>
                        <a:cs typeface="+mn-cs"/>
                      </a:endParaRPr>
                    </a:p>
                  </a:txBody>
                  <a:tcPr/>
                </a:tc>
                <a:extLst>
                  <a:ext uri="{0D108BD9-81ED-4DB2-BD59-A6C34878D82A}">
                    <a16:rowId xmlns:a16="http://schemas.microsoft.com/office/drawing/2014/main" val="1261599762"/>
                  </a:ext>
                </a:extLst>
              </a:tr>
            </a:tbl>
          </a:graphicData>
        </a:graphic>
      </p:graphicFrame>
    </p:spTree>
    <p:extLst>
      <p:ext uri="{BB962C8B-B14F-4D97-AF65-F5344CB8AC3E}">
        <p14:creationId xmlns:p14="http://schemas.microsoft.com/office/powerpoint/2010/main" val="1075016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EBB85-71AC-E22E-2EE9-7495871374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4F4E75-EEF4-A00F-E1B0-8AF4769BE440}"/>
              </a:ext>
            </a:extLst>
          </p:cNvPr>
          <p:cNvSpPr>
            <a:spLocks noGrp="1"/>
          </p:cNvSpPr>
          <p:nvPr>
            <p:ph type="title"/>
          </p:nvPr>
        </p:nvSpPr>
        <p:spPr/>
        <p:txBody>
          <a:bodyPr/>
          <a:lstStyle/>
          <a:p>
            <a:r>
              <a:rPr lang="en-US" dirty="0"/>
              <a:t>AAP 2026 Goals Timeline </a:t>
            </a:r>
          </a:p>
        </p:txBody>
      </p:sp>
      <p:sp>
        <p:nvSpPr>
          <p:cNvPr id="3" name="Content Placeholder 2">
            <a:extLst>
              <a:ext uri="{FF2B5EF4-FFF2-40B4-BE49-F238E27FC236}">
                <a16:creationId xmlns:a16="http://schemas.microsoft.com/office/drawing/2014/main" id="{D594964A-4547-FA44-AC40-2474B37FDDB0}"/>
              </a:ext>
            </a:extLst>
          </p:cNvPr>
          <p:cNvSpPr>
            <a:spLocks noGrp="1"/>
          </p:cNvSpPr>
          <p:nvPr>
            <p:ph idx="1"/>
          </p:nvPr>
        </p:nvSpPr>
        <p:spPr/>
        <p:txBody>
          <a:bodyPr/>
          <a:lstStyle/>
          <a:p>
            <a:r>
              <a:rPr lang="en-US" sz="2800" dirty="0"/>
              <a:t>AAP 2026 Goals will determine eligible program activities for the period of:</a:t>
            </a:r>
          </a:p>
          <a:p>
            <a:pPr marL="0" indent="0">
              <a:buNone/>
            </a:pPr>
            <a:endParaRPr lang="en-US" dirty="0"/>
          </a:p>
          <a:p>
            <a:pPr marL="0" lvl="0" indent="0" algn="ctr">
              <a:buNone/>
            </a:pPr>
            <a:r>
              <a:rPr lang="en-US" b="1" dirty="0"/>
              <a:t>July 1, 2026 - June 30, 2027 </a:t>
            </a:r>
            <a:endParaRPr lang="en-US" b="1" dirty="0">
              <a:cs typeface="Arial"/>
            </a:endParaRPr>
          </a:p>
          <a:p>
            <a:endParaRPr lang="en-US" dirty="0"/>
          </a:p>
        </p:txBody>
      </p:sp>
    </p:spTree>
    <p:extLst>
      <p:ext uri="{BB962C8B-B14F-4D97-AF65-F5344CB8AC3E}">
        <p14:creationId xmlns:p14="http://schemas.microsoft.com/office/powerpoint/2010/main" val="668855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B0CE7-F185-339F-D972-9F84116C93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621CB-ABC7-3401-6134-15169A1F5958}"/>
              </a:ext>
            </a:extLst>
          </p:cNvPr>
          <p:cNvSpPr>
            <a:spLocks noGrp="1"/>
          </p:cNvSpPr>
          <p:nvPr>
            <p:ph type="title"/>
          </p:nvPr>
        </p:nvSpPr>
        <p:spPr>
          <a:xfrm>
            <a:off x="600757" y="846033"/>
            <a:ext cx="7167370" cy="836444"/>
          </a:xfrm>
        </p:spPr>
        <p:txBody>
          <a:bodyPr vert="horz" lIns="84659" tIns="42330" rIns="84659" bIns="42330" rtlCol="0" anchor="b">
            <a:normAutofit/>
          </a:bodyPr>
          <a:lstStyle/>
          <a:p>
            <a:pPr defTabSz="846552">
              <a:spcAft>
                <a:spcPts val="741"/>
              </a:spcAft>
            </a:pPr>
            <a:r>
              <a:rPr lang="en-US" sz="4000" dirty="0"/>
              <a:t>Federal Programs</a:t>
            </a:r>
          </a:p>
        </p:txBody>
      </p:sp>
      <p:sp>
        <p:nvSpPr>
          <p:cNvPr id="4" name="Text Placeholder 3">
            <a:extLst>
              <a:ext uri="{FF2B5EF4-FFF2-40B4-BE49-F238E27FC236}">
                <a16:creationId xmlns:a16="http://schemas.microsoft.com/office/drawing/2014/main" id="{4ABD0B51-351B-B685-7ECD-1C5DBAB8644F}"/>
              </a:ext>
            </a:extLst>
          </p:cNvPr>
          <p:cNvSpPr>
            <a:spLocks noGrp="1"/>
          </p:cNvSpPr>
          <p:nvPr>
            <p:ph type="body" sz="half" idx="2"/>
          </p:nvPr>
        </p:nvSpPr>
        <p:spPr>
          <a:xfrm>
            <a:off x="976769" y="1710257"/>
            <a:ext cx="8927805" cy="4301710"/>
          </a:xfrm>
        </p:spPr>
        <p:txBody>
          <a:bodyPr vert="horz" lIns="84659" tIns="42330" rIns="84659" bIns="42330" rtlCol="0" anchor="t">
            <a:normAutofit fontScale="25000" lnSpcReduction="20000"/>
          </a:bodyPr>
          <a:lstStyle/>
          <a:p>
            <a:pPr marL="317457" indent="-211638" defTabSz="846552">
              <a:spcAft>
                <a:spcPts val="741"/>
              </a:spcAft>
              <a:buSzPts val="1000"/>
              <a:buFont typeface="Arial" panose="020B0604020202020204" pitchFamily="34" charset="0"/>
              <a:buChar char="•"/>
              <a:tabLst>
                <a:tab pos="423276" algn="l"/>
              </a:tabLst>
            </a:pPr>
            <a:endParaRPr lang="en-US" sz="1759" dirty="0"/>
          </a:p>
          <a:p>
            <a:pPr marL="253965">
              <a:lnSpc>
                <a:spcPct val="150000"/>
              </a:lnSpc>
              <a:defRPr/>
            </a:pPr>
            <a:r>
              <a:rPr lang="en-US" sz="11200" dirty="0"/>
              <a:t>Emergency Solutions Grant Program (ESG)</a:t>
            </a:r>
          </a:p>
          <a:p>
            <a:pPr marL="253965">
              <a:lnSpc>
                <a:spcPct val="150000"/>
              </a:lnSpc>
              <a:defRPr/>
            </a:pPr>
            <a:r>
              <a:rPr lang="en-US" sz="11200" dirty="0"/>
              <a:t>Housing Opportunities for Person with AIDS Program (HOPWA) </a:t>
            </a:r>
          </a:p>
          <a:p>
            <a:pPr marL="253965">
              <a:lnSpc>
                <a:spcPct val="150000"/>
              </a:lnSpc>
              <a:defRPr/>
            </a:pPr>
            <a:r>
              <a:rPr lang="en-US" sz="11200" dirty="0"/>
              <a:t>HOME Investment Partnerships Program (HOME)</a:t>
            </a:r>
          </a:p>
          <a:p>
            <a:pPr marL="253965">
              <a:lnSpc>
                <a:spcPct val="150000"/>
              </a:lnSpc>
              <a:defRPr/>
            </a:pPr>
            <a:r>
              <a:rPr lang="en-US" sz="11200" dirty="0"/>
              <a:t>Housing Trust Fund (HTF)</a:t>
            </a:r>
          </a:p>
          <a:p>
            <a:pPr marL="253965">
              <a:lnSpc>
                <a:spcPct val="150000"/>
              </a:lnSpc>
              <a:defRPr/>
            </a:pPr>
            <a:r>
              <a:rPr lang="en-US" sz="11200" dirty="0"/>
              <a:t>Community Development Block Grant (CDBG)</a:t>
            </a:r>
          </a:p>
          <a:p>
            <a:pPr marL="105819" defTabSz="846552">
              <a:spcAft>
                <a:spcPts val="741"/>
              </a:spcAft>
            </a:pPr>
            <a:br>
              <a:rPr lang="en-US" sz="4351" b="1" dirty="0">
                <a:latin typeface="+mj-lt"/>
                <a:ea typeface="+mj-ea"/>
                <a:cs typeface="+mj-cs"/>
              </a:rPr>
            </a:br>
            <a:endParaRPr lang="en-US" sz="1759" dirty="0"/>
          </a:p>
          <a:p>
            <a:pPr indent="-211638" defTabSz="846552">
              <a:buFont typeface="Arial" panose="020B0604020202020204" pitchFamily="34" charset="0"/>
              <a:buChar char="•"/>
            </a:pPr>
            <a:endParaRPr lang="en-US" sz="1759" dirty="0"/>
          </a:p>
        </p:txBody>
      </p:sp>
    </p:spTree>
    <p:extLst>
      <p:ext uri="{BB962C8B-B14F-4D97-AF65-F5344CB8AC3E}">
        <p14:creationId xmlns:p14="http://schemas.microsoft.com/office/powerpoint/2010/main" val="612841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A03DC-B7F0-108D-3AC5-BD3852308188}"/>
              </a:ext>
            </a:extLst>
          </p:cNvPr>
          <p:cNvSpPr>
            <a:spLocks noGrp="1"/>
          </p:cNvSpPr>
          <p:nvPr>
            <p:ph type="title"/>
          </p:nvPr>
        </p:nvSpPr>
        <p:spPr/>
        <p:txBody>
          <a:bodyPr>
            <a:normAutofit fontScale="90000"/>
          </a:bodyPr>
          <a:lstStyle/>
          <a:p>
            <a:r>
              <a:rPr lang="en-US" spc="-5" dirty="0"/>
              <a:t>Federal Programs  Proposed Allocation</a:t>
            </a:r>
            <a:r>
              <a:rPr lang="en-US" spc="-210" dirty="0"/>
              <a:t> </a:t>
            </a:r>
            <a:r>
              <a:rPr lang="en-US" spc="-10" dirty="0"/>
              <a:t>2026</a:t>
            </a:r>
            <a:endParaRPr lang="en-US" dirty="0"/>
          </a:p>
        </p:txBody>
      </p:sp>
      <p:sp>
        <p:nvSpPr>
          <p:cNvPr id="3" name="Content Placeholder 2">
            <a:extLst>
              <a:ext uri="{FF2B5EF4-FFF2-40B4-BE49-F238E27FC236}">
                <a16:creationId xmlns:a16="http://schemas.microsoft.com/office/drawing/2014/main" id="{320F3FA4-0747-5C5B-AAA5-65F3093F4327}"/>
              </a:ext>
            </a:extLst>
          </p:cNvPr>
          <p:cNvSpPr>
            <a:spLocks noGrp="1"/>
          </p:cNvSpPr>
          <p:nvPr>
            <p:ph idx="1"/>
          </p:nvPr>
        </p:nvSpPr>
        <p:spPr>
          <a:xfrm>
            <a:off x="838200" y="2553419"/>
            <a:ext cx="10515600" cy="3674768"/>
          </a:xfrm>
        </p:spPr>
        <p:txBody>
          <a:bodyPr/>
          <a:lstStyle/>
          <a:p>
            <a:r>
              <a:rPr lang="en-US" dirty="0"/>
              <a:t>The proposed allocation of funds for 2026 are based on the federal budget for 2026. Allocations to activities will be adjusted  proportionately based on approved projects for 2026.</a:t>
            </a:r>
          </a:p>
          <a:p>
            <a:endParaRPr lang="en-US" dirty="0"/>
          </a:p>
        </p:txBody>
      </p:sp>
    </p:spTree>
    <p:extLst>
      <p:ext uri="{BB962C8B-B14F-4D97-AF65-F5344CB8AC3E}">
        <p14:creationId xmlns:p14="http://schemas.microsoft.com/office/powerpoint/2010/main" val="1215967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ED8BC4-0BE0-76A8-0FB4-D7C5FD27D2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963FA1-C382-5E12-BA91-E07E7F284C39}"/>
              </a:ext>
            </a:extLst>
          </p:cNvPr>
          <p:cNvSpPr>
            <a:spLocks noGrp="1"/>
          </p:cNvSpPr>
          <p:nvPr>
            <p:ph type="title"/>
          </p:nvPr>
        </p:nvSpPr>
        <p:spPr>
          <a:xfrm>
            <a:off x="762000" y="1138265"/>
            <a:ext cx="5791199" cy="1401183"/>
          </a:xfrm>
        </p:spPr>
        <p:txBody>
          <a:bodyPr vert="horz" lIns="91440" tIns="45720" rIns="91440" bIns="45720" rtlCol="0" anchor="t">
            <a:normAutofit/>
          </a:bodyPr>
          <a:lstStyle/>
          <a:p>
            <a:pPr>
              <a:spcAft>
                <a:spcPts val="741"/>
              </a:spcAft>
            </a:pPr>
            <a:r>
              <a:rPr lang="en-US" kern="1200" dirty="0">
                <a:solidFill>
                  <a:schemeClr val="tx1"/>
                </a:solidFill>
                <a:latin typeface="+mj-lt"/>
                <a:ea typeface="+mj-ea"/>
                <a:cs typeface="+mj-cs"/>
              </a:rPr>
              <a:t>Emergency Solutions Grant (ESG) Program</a:t>
            </a:r>
          </a:p>
        </p:txBody>
      </p:sp>
      <p:cxnSp>
        <p:nvCxnSpPr>
          <p:cNvPr id="9" name="Straight Connector 8">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07426D5-75E9-3771-D651-900323C0D332}"/>
              </a:ext>
            </a:extLst>
          </p:cNvPr>
          <p:cNvSpPr>
            <a:spLocks noGrp="1"/>
          </p:cNvSpPr>
          <p:nvPr>
            <p:ph type="body" sz="half" idx="2"/>
          </p:nvPr>
        </p:nvSpPr>
        <p:spPr>
          <a:xfrm>
            <a:off x="762000" y="2551176"/>
            <a:ext cx="5791199" cy="3602935"/>
          </a:xfrm>
        </p:spPr>
        <p:txBody>
          <a:bodyPr vert="horz" lIns="91440" tIns="45720" rIns="91440" bIns="45720" rtlCol="0">
            <a:normAutofit/>
          </a:bodyPr>
          <a:lstStyle/>
          <a:p>
            <a:pPr marL="317457" indent="-228600">
              <a:spcAft>
                <a:spcPts val="741"/>
              </a:spcAft>
              <a:buSzPts val="1000"/>
              <a:buFont typeface="Arial" panose="020B0604020202020204" pitchFamily="34" charset="0"/>
              <a:buChar char="•"/>
              <a:tabLst>
                <a:tab pos="423276" algn="l"/>
              </a:tabLst>
            </a:pPr>
            <a:endParaRPr lang="en-US" sz="2000" dirty="0"/>
          </a:p>
          <a:p>
            <a:pPr marL="253965" indent="-228600">
              <a:buFont typeface="Arial" panose="020B0604020202020204" pitchFamily="34" charset="0"/>
              <a:buChar char="•"/>
              <a:defRPr/>
            </a:pPr>
            <a:r>
              <a:rPr lang="en-US" sz="2800" dirty="0"/>
              <a:t>The ESG Program is designed to improve administrative efficiency and enhance response coordination and effectiveness in addressing the needs of homeless persons.</a:t>
            </a:r>
          </a:p>
        </p:txBody>
      </p:sp>
      <p:sp>
        <p:nvSpPr>
          <p:cNvPr id="11" name="Rectangle 10">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DF6EE42-EBF3-2444-4699-2737C92A0D71}"/>
              </a:ext>
            </a:extLst>
          </p:cNvPr>
          <p:cNvPicPr>
            <a:picLocks noChangeAspect="1"/>
          </p:cNvPicPr>
          <p:nvPr/>
        </p:nvPicPr>
        <p:blipFill>
          <a:blip r:embed="rId3"/>
          <a:stretch>
            <a:fillRect/>
          </a:stretch>
        </p:blipFill>
        <p:spPr>
          <a:xfrm>
            <a:off x="8025788" y="842824"/>
            <a:ext cx="3448997" cy="5167037"/>
          </a:xfrm>
          <a:prstGeom prst="rect">
            <a:avLst/>
          </a:prstGeom>
        </p:spPr>
      </p:pic>
    </p:spTree>
    <p:extLst>
      <p:ext uri="{BB962C8B-B14F-4D97-AF65-F5344CB8AC3E}">
        <p14:creationId xmlns:p14="http://schemas.microsoft.com/office/powerpoint/2010/main" val="3739090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5650" y="3957415"/>
            <a:ext cx="8886838" cy="1219200"/>
          </a:xfrm>
        </p:spPr>
        <p:txBody>
          <a:bodyPr>
            <a:noAutofit/>
          </a:bodyPr>
          <a:lstStyle/>
          <a:p>
            <a:pPr>
              <a:defRPr/>
            </a:pPr>
            <a:r>
              <a:rPr lang="en-US" altLang="en-US" sz="3200" dirty="0">
                <a:solidFill>
                  <a:srgbClr val="3E4981"/>
                </a:solidFill>
                <a:latin typeface="Franklin Gothic Demi" panose="020B0703020102020204" pitchFamily="34" charset="0"/>
              </a:rPr>
              <a:t>2026 Annual Action Plan</a:t>
            </a:r>
          </a:p>
          <a:p>
            <a:pPr>
              <a:defRPr/>
            </a:pPr>
            <a:r>
              <a:rPr lang="en-US" altLang="en-US" sz="3200" dirty="0">
                <a:solidFill>
                  <a:srgbClr val="3E4981"/>
                </a:solidFill>
                <a:latin typeface="Franklin Gothic Demi" panose="020B0703020102020204" pitchFamily="34" charset="0"/>
              </a:rPr>
              <a:t>Public Input Session</a:t>
            </a:r>
          </a:p>
        </p:txBody>
      </p:sp>
      <p:sp>
        <p:nvSpPr>
          <p:cNvPr id="2" name="Title 1"/>
          <p:cNvSpPr>
            <a:spLocks noGrp="1"/>
          </p:cNvSpPr>
          <p:nvPr>
            <p:ph type="title"/>
          </p:nvPr>
        </p:nvSpPr>
        <p:spPr>
          <a:xfrm>
            <a:off x="2130752" y="0"/>
            <a:ext cx="7010400" cy="1324598"/>
          </a:xfrm>
        </p:spPr>
        <p:txBody>
          <a:bodyPr/>
          <a:lstStyle/>
          <a:p>
            <a:pPr>
              <a:defRPr/>
            </a:pPr>
            <a:r>
              <a:rPr lang="en-US" sz="2800" b="1" dirty="0">
                <a:solidFill>
                  <a:schemeClr val="bg1"/>
                </a:solidFill>
                <a:latin typeface="Futura"/>
              </a:rPr>
              <a:t>Mississippi Home Corporation Mississippi Development Authority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A81B6-F10F-79BC-A6D4-B8CB46B518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E206B6-335E-A153-CAFF-F6EB823A4473}"/>
              </a:ext>
            </a:extLst>
          </p:cNvPr>
          <p:cNvSpPr>
            <a:spLocks noGrp="1"/>
          </p:cNvSpPr>
          <p:nvPr>
            <p:ph type="title"/>
          </p:nvPr>
        </p:nvSpPr>
        <p:spPr>
          <a:xfrm>
            <a:off x="762000" y="1138265"/>
            <a:ext cx="5791199" cy="1401183"/>
          </a:xfrm>
        </p:spPr>
        <p:txBody>
          <a:bodyPr vert="horz" lIns="91440" tIns="45720" rIns="91440" bIns="45720" rtlCol="0" anchor="t">
            <a:normAutofit/>
          </a:bodyPr>
          <a:lstStyle/>
          <a:p>
            <a:pPr>
              <a:spcAft>
                <a:spcPts val="741"/>
              </a:spcAft>
            </a:pPr>
            <a:r>
              <a:rPr lang="en-US" kern="1200" dirty="0">
                <a:solidFill>
                  <a:schemeClr val="tx1"/>
                </a:solidFill>
                <a:latin typeface="+mj-lt"/>
                <a:ea typeface="+mj-ea"/>
                <a:cs typeface="+mj-cs"/>
              </a:rPr>
              <a:t>ESG-Proposed Activities</a:t>
            </a:r>
          </a:p>
        </p:txBody>
      </p:sp>
      <p:sp>
        <p:nvSpPr>
          <p:cNvPr id="4" name="Text Placeholder 3">
            <a:extLst>
              <a:ext uri="{FF2B5EF4-FFF2-40B4-BE49-F238E27FC236}">
                <a16:creationId xmlns:a16="http://schemas.microsoft.com/office/drawing/2014/main" id="{47B47609-F472-EF4F-4DDC-A2C4DCBAE691}"/>
              </a:ext>
            </a:extLst>
          </p:cNvPr>
          <p:cNvSpPr>
            <a:spLocks noGrp="1"/>
          </p:cNvSpPr>
          <p:nvPr>
            <p:ph type="body" sz="half" idx="2"/>
          </p:nvPr>
        </p:nvSpPr>
        <p:spPr>
          <a:xfrm>
            <a:off x="762000" y="1838856"/>
            <a:ext cx="5791199" cy="3974933"/>
          </a:xfrm>
        </p:spPr>
        <p:txBody>
          <a:bodyPr vert="horz" lIns="91440" tIns="45720" rIns="91440" bIns="45720" rtlCol="0">
            <a:normAutofit fontScale="92500"/>
          </a:bodyPr>
          <a:lstStyle/>
          <a:p>
            <a:pPr marL="317457" indent="-228600">
              <a:spcAft>
                <a:spcPts val="741"/>
              </a:spcAft>
              <a:buSzPts val="1000"/>
              <a:buFont typeface="Arial" panose="020B0604020202020204" pitchFamily="34" charset="0"/>
              <a:buChar char="•"/>
              <a:tabLst>
                <a:tab pos="423276" algn="l"/>
              </a:tabLst>
            </a:pPr>
            <a:endParaRPr lang="en-US" sz="2800" dirty="0"/>
          </a:p>
          <a:p>
            <a:pPr marL="338621" indent="-228600">
              <a:spcBef>
                <a:spcPts val="555"/>
              </a:spcBef>
              <a:spcAft>
                <a:spcPts val="555"/>
              </a:spcAft>
              <a:buFont typeface="Arial" panose="020B0604020202020204" pitchFamily="34" charset="0"/>
              <a:buChar char="•"/>
            </a:pPr>
            <a:r>
              <a:rPr lang="en-US" sz="2800" dirty="0"/>
              <a:t>Services for persons who are homeless or at risk of homelessness (30% AMI) with housing and supportive services. </a:t>
            </a:r>
          </a:p>
          <a:p>
            <a:pPr marL="338621" indent="-228600">
              <a:spcBef>
                <a:spcPts val="555"/>
              </a:spcBef>
              <a:spcAft>
                <a:spcPts val="555"/>
              </a:spcAft>
              <a:buFont typeface="Arial" panose="020B0604020202020204" pitchFamily="34" charset="0"/>
              <a:buChar char="•"/>
            </a:pPr>
            <a:endParaRPr lang="en-US" sz="2800" dirty="0"/>
          </a:p>
          <a:p>
            <a:pPr marL="338621" indent="-228600">
              <a:spcBef>
                <a:spcPts val="555"/>
              </a:spcBef>
              <a:spcAft>
                <a:spcPts val="555"/>
              </a:spcAft>
              <a:buFont typeface="Arial" panose="020B0604020202020204" pitchFamily="34" charset="0"/>
              <a:buChar char="•"/>
            </a:pPr>
            <a:r>
              <a:rPr lang="en-US" sz="2800" dirty="0"/>
              <a:t>Special populations includes homeless youth and victim services (victims of human trafficking)</a:t>
            </a:r>
          </a:p>
        </p:txBody>
      </p:sp>
      <p:pic>
        <p:nvPicPr>
          <p:cNvPr id="3" name="Picture 2">
            <a:extLst>
              <a:ext uri="{FF2B5EF4-FFF2-40B4-BE49-F238E27FC236}">
                <a16:creationId xmlns:a16="http://schemas.microsoft.com/office/drawing/2014/main" id="{30A1C210-EB40-2858-B6CF-ED125B124740}"/>
              </a:ext>
            </a:extLst>
          </p:cNvPr>
          <p:cNvPicPr>
            <a:picLocks noChangeAspect="1"/>
          </p:cNvPicPr>
          <p:nvPr/>
        </p:nvPicPr>
        <p:blipFill>
          <a:blip r:embed="rId2"/>
          <a:stretch>
            <a:fillRect/>
          </a:stretch>
        </p:blipFill>
        <p:spPr>
          <a:xfrm>
            <a:off x="8025788" y="842824"/>
            <a:ext cx="3448997" cy="5167037"/>
          </a:xfrm>
          <a:prstGeom prst="rect">
            <a:avLst/>
          </a:prstGeom>
        </p:spPr>
      </p:pic>
    </p:spTree>
    <p:extLst>
      <p:ext uri="{BB962C8B-B14F-4D97-AF65-F5344CB8AC3E}">
        <p14:creationId xmlns:p14="http://schemas.microsoft.com/office/powerpoint/2010/main" val="2442050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AF4939-49EB-CF07-EA51-6D57D10F8D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78DCB7-84A5-FE5D-735B-212C880D7BE6}"/>
              </a:ext>
            </a:extLst>
          </p:cNvPr>
          <p:cNvSpPr>
            <a:spLocks noGrp="1"/>
          </p:cNvSpPr>
          <p:nvPr>
            <p:ph type="title"/>
          </p:nvPr>
        </p:nvSpPr>
        <p:spPr>
          <a:xfrm>
            <a:off x="717215" y="886788"/>
            <a:ext cx="5791199" cy="1401183"/>
          </a:xfrm>
        </p:spPr>
        <p:txBody>
          <a:bodyPr vert="horz" lIns="91440" tIns="45720" rIns="91440" bIns="45720" rtlCol="0" anchor="t">
            <a:normAutofit/>
          </a:bodyPr>
          <a:lstStyle/>
          <a:p>
            <a:pPr>
              <a:spcAft>
                <a:spcPts val="741"/>
              </a:spcAft>
            </a:pPr>
            <a:r>
              <a:rPr lang="en-US" kern="1200" dirty="0">
                <a:solidFill>
                  <a:schemeClr val="tx1"/>
                </a:solidFill>
                <a:latin typeface="+mj-lt"/>
                <a:ea typeface="+mj-ea"/>
                <a:cs typeface="+mj-cs"/>
              </a:rPr>
              <a:t>Emergency Solutions Grant (ESG) Program cont’d</a:t>
            </a:r>
          </a:p>
        </p:txBody>
      </p:sp>
      <p:cxnSp>
        <p:nvCxnSpPr>
          <p:cNvPr id="10" name="Straight Connector 9">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FBC6679-F08C-9D14-703E-BBE980C6C971}"/>
              </a:ext>
            </a:extLst>
          </p:cNvPr>
          <p:cNvSpPr>
            <a:spLocks noGrp="1"/>
          </p:cNvSpPr>
          <p:nvPr>
            <p:ph type="body" sz="half" idx="2"/>
          </p:nvPr>
        </p:nvSpPr>
        <p:spPr>
          <a:xfrm>
            <a:off x="717215" y="1952624"/>
            <a:ext cx="7105650" cy="4296737"/>
          </a:xfrm>
        </p:spPr>
        <p:txBody>
          <a:bodyPr vert="horz" lIns="91440" tIns="45720" rIns="91440" bIns="45720" rtlCol="0">
            <a:normAutofit fontScale="47500" lnSpcReduction="20000"/>
          </a:bodyPr>
          <a:lstStyle/>
          <a:p>
            <a:endParaRPr lang="en-US" sz="5300" dirty="0"/>
          </a:p>
          <a:p>
            <a:r>
              <a:rPr lang="en-US" sz="5300" dirty="0"/>
              <a:t>The five ESG program components are: </a:t>
            </a:r>
          </a:p>
          <a:p>
            <a:pPr indent="-228600">
              <a:buFont typeface="Arial" panose="020B0604020202020204" pitchFamily="34" charset="0"/>
              <a:buChar char="•"/>
            </a:pPr>
            <a:endParaRPr lang="en-US" sz="5300" dirty="0"/>
          </a:p>
          <a:p>
            <a:pPr marL="1143000" lvl="1" indent="-914400">
              <a:buClr>
                <a:schemeClr val="accent1"/>
              </a:buClr>
              <a:buFont typeface="+mj-lt"/>
              <a:buAutoNum type="arabicPeriod"/>
            </a:pPr>
            <a:r>
              <a:rPr lang="en-US" sz="5300" dirty="0"/>
              <a:t>Street outreach</a:t>
            </a:r>
          </a:p>
          <a:p>
            <a:pPr marL="1143000" lvl="1" indent="-914400">
              <a:buClr>
                <a:schemeClr val="accent1"/>
              </a:buClr>
              <a:buFont typeface="+mj-lt"/>
              <a:buAutoNum type="arabicPeriod"/>
            </a:pPr>
            <a:r>
              <a:rPr lang="en-US" sz="5300" dirty="0"/>
              <a:t>Emergency shelter </a:t>
            </a:r>
          </a:p>
          <a:p>
            <a:pPr marL="1143000" lvl="1" indent="-914400">
              <a:buClr>
                <a:schemeClr val="accent1"/>
              </a:buClr>
              <a:buFont typeface="+mj-lt"/>
              <a:buAutoNum type="arabicPeriod"/>
            </a:pPr>
            <a:r>
              <a:rPr lang="en-US" sz="5300" dirty="0"/>
              <a:t>Rapid re-housing</a:t>
            </a:r>
          </a:p>
          <a:p>
            <a:pPr marL="1143000" lvl="1" indent="-914400">
              <a:buClr>
                <a:schemeClr val="accent1"/>
              </a:buClr>
              <a:buFont typeface="+mj-lt"/>
              <a:buAutoNum type="arabicPeriod"/>
            </a:pPr>
            <a:r>
              <a:rPr lang="en-US" sz="5300" dirty="0"/>
              <a:t>Homeless prevention</a:t>
            </a:r>
          </a:p>
          <a:p>
            <a:pPr marL="1143000" lvl="1" indent="-914400">
              <a:buClr>
                <a:schemeClr val="accent1"/>
              </a:buClr>
              <a:buFont typeface="+mj-lt"/>
              <a:buAutoNum type="arabicPeriod"/>
            </a:pPr>
            <a:r>
              <a:rPr lang="en-US" sz="5300" dirty="0"/>
              <a:t>Homeless Management Information System (HMIS) data collection.</a:t>
            </a:r>
          </a:p>
          <a:p>
            <a:pPr marL="228600" lvl="1">
              <a:buClr>
                <a:schemeClr val="accent1"/>
              </a:buClr>
            </a:pPr>
            <a:endParaRPr lang="en-US" sz="5300" dirty="0"/>
          </a:p>
          <a:p>
            <a:pPr marL="228600" lvl="1">
              <a:buClr>
                <a:schemeClr val="accent1"/>
              </a:buClr>
            </a:pPr>
            <a:r>
              <a:rPr lang="en-US" sz="5300" dirty="0"/>
              <a:t>*Funds used for street outreach and emergency shelter activities will be limited to 60% of the total award.</a:t>
            </a:r>
          </a:p>
          <a:p>
            <a:pPr lvl="1" indent="-228600">
              <a:buClr>
                <a:schemeClr val="accent1"/>
              </a:buClr>
              <a:buFont typeface="Arial" panose="020B0604020202020204" pitchFamily="34" charset="0"/>
              <a:buChar char="•"/>
            </a:pPr>
            <a:endParaRPr lang="en-US" dirty="0"/>
          </a:p>
          <a:p>
            <a:pPr marL="42328" indent="-228600">
              <a:buFont typeface="Arial" panose="020B0604020202020204" pitchFamily="34" charset="0"/>
              <a:buChar char="•"/>
              <a:defRPr/>
            </a:pPr>
            <a:endParaRPr lang="en-US" sz="1400" dirty="0"/>
          </a:p>
        </p:txBody>
      </p:sp>
      <p:sp>
        <p:nvSpPr>
          <p:cNvPr id="12" name="Rectangle 11">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86734C6-D28D-39B2-2BBC-2D93066040E7}"/>
              </a:ext>
            </a:extLst>
          </p:cNvPr>
          <p:cNvPicPr>
            <a:picLocks noChangeAspect="1"/>
          </p:cNvPicPr>
          <p:nvPr/>
        </p:nvPicPr>
        <p:blipFill>
          <a:blip r:embed="rId2"/>
          <a:stretch>
            <a:fillRect/>
          </a:stretch>
        </p:blipFill>
        <p:spPr>
          <a:xfrm>
            <a:off x="8025788" y="842824"/>
            <a:ext cx="3448997" cy="5167037"/>
          </a:xfrm>
          <a:prstGeom prst="rect">
            <a:avLst/>
          </a:prstGeom>
        </p:spPr>
      </p:pic>
    </p:spTree>
    <p:extLst>
      <p:ext uri="{BB962C8B-B14F-4D97-AF65-F5344CB8AC3E}">
        <p14:creationId xmlns:p14="http://schemas.microsoft.com/office/powerpoint/2010/main" val="2577661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46498-2031-5B77-D166-D1EDBF14D2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CE230F8-9C26-AC3F-330B-0100F9738FF0}"/>
              </a:ext>
            </a:extLst>
          </p:cNvPr>
          <p:cNvSpPr>
            <a:spLocks noGrp="1"/>
          </p:cNvSpPr>
          <p:nvPr>
            <p:ph type="title"/>
          </p:nvPr>
        </p:nvSpPr>
        <p:spPr>
          <a:xfrm>
            <a:off x="1841205" y="978018"/>
            <a:ext cx="8382000" cy="787400"/>
          </a:xfrm>
        </p:spPr>
        <p:txBody>
          <a:bodyPr>
            <a:normAutofit fontScale="90000"/>
          </a:bodyPr>
          <a:lstStyle/>
          <a:p>
            <a:pPr>
              <a:spcAft>
                <a:spcPts val="741"/>
              </a:spcAft>
              <a:defRPr/>
            </a:pPr>
            <a:r>
              <a:rPr lang="en-US" sz="3200" dirty="0"/>
              <a:t>Emergency Solution Grants</a:t>
            </a:r>
            <a:br>
              <a:rPr lang="en-US" sz="3200" dirty="0"/>
            </a:br>
            <a:r>
              <a:rPr lang="en-US" sz="3200" dirty="0"/>
              <a:t>2025 Units and Individuals Assisted </a:t>
            </a:r>
          </a:p>
        </p:txBody>
      </p:sp>
      <p:graphicFrame>
        <p:nvGraphicFramePr>
          <p:cNvPr id="2" name="Table 1">
            <a:extLst>
              <a:ext uri="{FF2B5EF4-FFF2-40B4-BE49-F238E27FC236}">
                <a16:creationId xmlns:a16="http://schemas.microsoft.com/office/drawing/2014/main" id="{38E194B8-9A40-85B8-077F-E54CCFDD5063}"/>
              </a:ext>
            </a:extLst>
          </p:cNvPr>
          <p:cNvGraphicFramePr>
            <a:graphicFrameLocks noGrp="1"/>
          </p:cNvGraphicFramePr>
          <p:nvPr>
            <p:extLst>
              <p:ext uri="{D42A27DB-BD31-4B8C-83A1-F6EECF244321}">
                <p14:modId xmlns:p14="http://schemas.microsoft.com/office/powerpoint/2010/main" val="2662463911"/>
              </p:ext>
            </p:extLst>
          </p:nvPr>
        </p:nvGraphicFramePr>
        <p:xfrm>
          <a:off x="1318361" y="2320506"/>
          <a:ext cx="8904844" cy="2905568"/>
        </p:xfrm>
        <a:graphic>
          <a:graphicData uri="http://schemas.openxmlformats.org/drawingml/2006/table">
            <a:tbl>
              <a:tblPr firstRow="1" bandRow="1">
                <a:effectLst/>
                <a:tableStyleId>{5C22544A-7EE6-4342-B048-85BDC9FD1C3A}</a:tableStyleId>
              </a:tblPr>
              <a:tblGrid>
                <a:gridCol w="1625720">
                  <a:extLst>
                    <a:ext uri="{9D8B030D-6E8A-4147-A177-3AD203B41FA5}">
                      <a16:colId xmlns:a16="http://schemas.microsoft.com/office/drawing/2014/main" val="3843011279"/>
                    </a:ext>
                  </a:extLst>
                </a:gridCol>
                <a:gridCol w="1448811">
                  <a:extLst>
                    <a:ext uri="{9D8B030D-6E8A-4147-A177-3AD203B41FA5}">
                      <a16:colId xmlns:a16="http://schemas.microsoft.com/office/drawing/2014/main" val="3863798386"/>
                    </a:ext>
                  </a:extLst>
                </a:gridCol>
                <a:gridCol w="1797957">
                  <a:extLst>
                    <a:ext uri="{9D8B030D-6E8A-4147-A177-3AD203B41FA5}">
                      <a16:colId xmlns:a16="http://schemas.microsoft.com/office/drawing/2014/main" val="2977117139"/>
                    </a:ext>
                  </a:extLst>
                </a:gridCol>
                <a:gridCol w="1996683">
                  <a:extLst>
                    <a:ext uri="{9D8B030D-6E8A-4147-A177-3AD203B41FA5}">
                      <a16:colId xmlns:a16="http://schemas.microsoft.com/office/drawing/2014/main" val="1361693551"/>
                    </a:ext>
                  </a:extLst>
                </a:gridCol>
                <a:gridCol w="2035673">
                  <a:extLst>
                    <a:ext uri="{9D8B030D-6E8A-4147-A177-3AD203B41FA5}">
                      <a16:colId xmlns:a16="http://schemas.microsoft.com/office/drawing/2014/main" val="2164792183"/>
                    </a:ext>
                  </a:extLst>
                </a:gridCol>
              </a:tblGrid>
              <a:tr h="796340">
                <a:tc>
                  <a:txBody>
                    <a:bodyPr/>
                    <a:lstStyle/>
                    <a:p>
                      <a:pPr lvl="0"/>
                      <a:r>
                        <a:rPr lang="en-US" dirty="0"/>
                        <a:t>HMIS</a:t>
                      </a:r>
                    </a:p>
                  </a:txBody>
                  <a:tcPr/>
                </a:tc>
                <a:tc>
                  <a:txBody>
                    <a:bodyPr/>
                    <a:lstStyle/>
                    <a:p>
                      <a:pPr lvl="0"/>
                      <a:r>
                        <a:rPr lang="en-US"/>
                        <a:t>Street Outreach </a:t>
                      </a:r>
                    </a:p>
                  </a:txBody>
                  <a:tcPr/>
                </a:tc>
                <a:tc>
                  <a:txBody>
                    <a:bodyPr/>
                    <a:lstStyle/>
                    <a:p>
                      <a:pPr lvl="0"/>
                      <a:r>
                        <a:rPr lang="en-US"/>
                        <a:t>Emergency Shelter</a:t>
                      </a:r>
                    </a:p>
                  </a:txBody>
                  <a:tcPr/>
                </a:tc>
                <a:tc>
                  <a:txBody>
                    <a:bodyPr/>
                    <a:lstStyle/>
                    <a:p>
                      <a:pPr lvl="0"/>
                      <a:r>
                        <a:rPr lang="en-US"/>
                        <a:t>Homeless Prevention </a:t>
                      </a:r>
                    </a:p>
                  </a:txBody>
                  <a:tcPr/>
                </a:tc>
                <a:tc>
                  <a:txBody>
                    <a:bodyPr/>
                    <a:lstStyle/>
                    <a:p>
                      <a:pPr lvl="0"/>
                      <a:r>
                        <a:rPr lang="en-US"/>
                        <a:t>Rapid Rehousing </a:t>
                      </a:r>
                    </a:p>
                  </a:txBody>
                  <a:tcPr/>
                </a:tc>
                <a:extLst>
                  <a:ext uri="{0D108BD9-81ED-4DB2-BD59-A6C34878D82A}">
                    <a16:rowId xmlns:a16="http://schemas.microsoft.com/office/drawing/2014/main" val="3729220577"/>
                  </a:ext>
                </a:extLst>
              </a:tr>
              <a:tr h="527307">
                <a:tc>
                  <a:txBody>
                    <a:bodyPr/>
                    <a:lstStyle/>
                    <a:p>
                      <a:pPr lvl="0"/>
                      <a:r>
                        <a:rPr lang="en-US"/>
                        <a:t>BoS CoC</a:t>
                      </a:r>
                    </a:p>
                  </a:txBody>
                  <a:tcPr/>
                </a:tc>
                <a:tc>
                  <a:txBody>
                    <a:bodyPr/>
                    <a:lstStyle/>
                    <a:p>
                      <a:pPr lvl="0"/>
                      <a:r>
                        <a:rPr lang="en-US"/>
                        <a:t>120</a:t>
                      </a:r>
                    </a:p>
                  </a:txBody>
                  <a:tcPr/>
                </a:tc>
                <a:tc>
                  <a:txBody>
                    <a:bodyPr/>
                    <a:lstStyle/>
                    <a:p>
                      <a:pPr lvl="0"/>
                      <a:r>
                        <a:rPr lang="en-US"/>
                        <a:t>320</a:t>
                      </a:r>
                    </a:p>
                  </a:txBody>
                  <a:tcPr/>
                </a:tc>
                <a:tc>
                  <a:txBody>
                    <a:bodyPr/>
                    <a:lstStyle/>
                    <a:p>
                      <a:pPr lvl="0"/>
                      <a:r>
                        <a:rPr lang="en-US"/>
                        <a:t>114</a:t>
                      </a:r>
                    </a:p>
                  </a:txBody>
                  <a:tcPr/>
                </a:tc>
                <a:tc>
                  <a:txBody>
                    <a:bodyPr/>
                    <a:lstStyle/>
                    <a:p>
                      <a:pPr lvl="0"/>
                      <a:r>
                        <a:rPr lang="en-US"/>
                        <a:t>125</a:t>
                      </a:r>
                    </a:p>
                  </a:txBody>
                  <a:tcPr/>
                </a:tc>
                <a:extLst>
                  <a:ext uri="{0D108BD9-81ED-4DB2-BD59-A6C34878D82A}">
                    <a16:rowId xmlns:a16="http://schemas.microsoft.com/office/drawing/2014/main" val="1043276463"/>
                  </a:ext>
                </a:extLst>
              </a:tr>
              <a:tr h="527307">
                <a:tc>
                  <a:txBody>
                    <a:bodyPr/>
                    <a:lstStyle/>
                    <a:p>
                      <a:pPr lvl="0"/>
                      <a:r>
                        <a:rPr lang="en-US"/>
                        <a:t>Central CoC</a:t>
                      </a:r>
                    </a:p>
                  </a:txBody>
                  <a:tcPr/>
                </a:tc>
                <a:tc>
                  <a:txBody>
                    <a:bodyPr/>
                    <a:lstStyle/>
                    <a:p>
                      <a:pPr lvl="0"/>
                      <a:r>
                        <a:rPr lang="en-US"/>
                        <a:t>493</a:t>
                      </a:r>
                    </a:p>
                  </a:txBody>
                  <a:tcPr/>
                </a:tc>
                <a:tc>
                  <a:txBody>
                    <a:bodyPr/>
                    <a:lstStyle/>
                    <a:p>
                      <a:pPr lvl="0"/>
                      <a:r>
                        <a:rPr lang="en-US"/>
                        <a:t>194</a:t>
                      </a:r>
                    </a:p>
                  </a:txBody>
                  <a:tcPr/>
                </a:tc>
                <a:tc>
                  <a:txBody>
                    <a:bodyPr/>
                    <a:lstStyle/>
                    <a:p>
                      <a:pPr lvl="0"/>
                      <a:r>
                        <a:rPr lang="en-US"/>
                        <a:t>29</a:t>
                      </a:r>
                    </a:p>
                  </a:txBody>
                  <a:tcPr/>
                </a:tc>
                <a:tc>
                  <a:txBody>
                    <a:bodyPr/>
                    <a:lstStyle/>
                    <a:p>
                      <a:pPr lvl="0"/>
                      <a:r>
                        <a:rPr lang="en-US"/>
                        <a:t>52</a:t>
                      </a:r>
                    </a:p>
                  </a:txBody>
                  <a:tcPr/>
                </a:tc>
                <a:extLst>
                  <a:ext uri="{0D108BD9-81ED-4DB2-BD59-A6C34878D82A}">
                    <a16:rowId xmlns:a16="http://schemas.microsoft.com/office/drawing/2014/main" val="2426017825"/>
                  </a:ext>
                </a:extLst>
              </a:tr>
              <a:tr h="527307">
                <a:tc>
                  <a:txBody>
                    <a:bodyPr/>
                    <a:lstStyle/>
                    <a:p>
                      <a:pPr lvl="0"/>
                      <a:r>
                        <a:rPr lang="en-US"/>
                        <a:t>ODHC</a:t>
                      </a:r>
                    </a:p>
                  </a:txBody>
                  <a:tcPr/>
                </a:tc>
                <a:tc>
                  <a:txBody>
                    <a:bodyPr/>
                    <a:lstStyle/>
                    <a:p>
                      <a:pPr lvl="0"/>
                      <a:r>
                        <a:rPr lang="en-US"/>
                        <a:t>488</a:t>
                      </a:r>
                    </a:p>
                  </a:txBody>
                  <a:tcPr/>
                </a:tc>
                <a:tc>
                  <a:txBody>
                    <a:bodyPr/>
                    <a:lstStyle/>
                    <a:p>
                      <a:pPr lvl="0"/>
                      <a:r>
                        <a:rPr lang="en-US"/>
                        <a:t>30</a:t>
                      </a:r>
                    </a:p>
                  </a:txBody>
                  <a:tcPr/>
                </a:tc>
                <a:tc>
                  <a:txBody>
                    <a:bodyPr/>
                    <a:lstStyle/>
                    <a:p>
                      <a:pPr lvl="0"/>
                      <a:r>
                        <a:rPr lang="en-US"/>
                        <a:t>54</a:t>
                      </a:r>
                    </a:p>
                  </a:txBody>
                  <a:tcPr/>
                </a:tc>
                <a:tc>
                  <a:txBody>
                    <a:bodyPr/>
                    <a:lstStyle/>
                    <a:p>
                      <a:pPr lvl="0"/>
                      <a:r>
                        <a:rPr lang="en-US"/>
                        <a:t>48</a:t>
                      </a:r>
                    </a:p>
                  </a:txBody>
                  <a:tcPr/>
                </a:tc>
                <a:extLst>
                  <a:ext uri="{0D108BD9-81ED-4DB2-BD59-A6C34878D82A}">
                    <a16:rowId xmlns:a16="http://schemas.microsoft.com/office/drawing/2014/main" val="913408095"/>
                  </a:ext>
                </a:extLst>
              </a:tr>
              <a:tr h="527307">
                <a:tc>
                  <a:txBody>
                    <a:bodyPr/>
                    <a:lstStyle/>
                    <a:p>
                      <a:pPr marL="0" lvl="0" algn="l" defTabSz="914400" rtl="0" hangingPunct="1">
                        <a:buNone/>
                      </a:pPr>
                      <a:r>
                        <a:rPr lang="en-US" sz="1800" b="1" kern="1200">
                          <a:solidFill>
                            <a:srgbClr val="253746"/>
                          </a:solidFill>
                          <a:latin typeface="Arial"/>
                        </a:rPr>
                        <a:t>Total:</a:t>
                      </a:r>
                    </a:p>
                  </a:txBody>
                  <a:tcPr/>
                </a:tc>
                <a:tc gridSpan="2">
                  <a:txBody>
                    <a:bodyPr/>
                    <a:lstStyle/>
                    <a:p>
                      <a:pPr marL="0" lvl="0" algn="l" defTabSz="914400" rtl="0" hangingPunct="1">
                        <a:buNone/>
                      </a:pPr>
                      <a:r>
                        <a:rPr lang="en-US" sz="1800" b="1" kern="1200">
                          <a:solidFill>
                            <a:srgbClr val="253746"/>
                          </a:solidFill>
                          <a:latin typeface="Arial"/>
                        </a:rPr>
                        <a:t>2,067</a:t>
                      </a:r>
                    </a:p>
                  </a:txBody>
                  <a:tcPr/>
                </a:tc>
                <a:tc hMerge="1">
                  <a:txBody>
                    <a:bodyPr/>
                    <a:lstStyle/>
                    <a:p>
                      <a:endParaRPr lang="en-US"/>
                    </a:p>
                  </a:txBody>
                  <a:tcPr/>
                </a:tc>
                <a:tc gridSpan="2">
                  <a:txBody>
                    <a:bodyPr/>
                    <a:lstStyle/>
                    <a:p>
                      <a:pPr marL="0" lvl="0" algn="l" defTabSz="914400" rtl="0" hangingPunct="1">
                        <a:buNone/>
                      </a:pPr>
                      <a:r>
                        <a:rPr lang="en-US" sz="1800" b="1" kern="1200" dirty="0">
                          <a:solidFill>
                            <a:srgbClr val="253746"/>
                          </a:solidFill>
                          <a:latin typeface="Arial"/>
                        </a:rPr>
                        <a:t>$2,157,433.66</a:t>
                      </a:r>
                    </a:p>
                  </a:txBody>
                  <a:tcPr/>
                </a:tc>
                <a:tc hMerge="1">
                  <a:txBody>
                    <a:bodyPr/>
                    <a:lstStyle/>
                    <a:p>
                      <a:endParaRPr lang="en-US"/>
                    </a:p>
                  </a:txBody>
                  <a:tcPr/>
                </a:tc>
                <a:extLst>
                  <a:ext uri="{0D108BD9-81ED-4DB2-BD59-A6C34878D82A}">
                    <a16:rowId xmlns:a16="http://schemas.microsoft.com/office/drawing/2014/main" val="2767395845"/>
                  </a:ext>
                </a:extLst>
              </a:tr>
            </a:tbl>
          </a:graphicData>
        </a:graphic>
      </p:graphicFrame>
    </p:spTree>
    <p:extLst>
      <p:ext uri="{BB962C8B-B14F-4D97-AF65-F5344CB8AC3E}">
        <p14:creationId xmlns:p14="http://schemas.microsoft.com/office/powerpoint/2010/main" val="3416398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CA13D-D523-A945-5FC2-01855FB31A47}"/>
              </a:ext>
            </a:extLst>
          </p:cNvPr>
          <p:cNvSpPr>
            <a:spLocks noGrp="1"/>
          </p:cNvSpPr>
          <p:nvPr>
            <p:ph type="title"/>
          </p:nvPr>
        </p:nvSpPr>
        <p:spPr/>
        <p:txBody>
          <a:bodyPr/>
          <a:lstStyle/>
          <a:p>
            <a:r>
              <a:rPr lang="en-US" dirty="0"/>
              <a:t>ESG 2026 Overview </a:t>
            </a:r>
          </a:p>
        </p:txBody>
      </p:sp>
      <p:sp>
        <p:nvSpPr>
          <p:cNvPr id="3" name="Content Placeholder 2">
            <a:extLst>
              <a:ext uri="{FF2B5EF4-FFF2-40B4-BE49-F238E27FC236}">
                <a16:creationId xmlns:a16="http://schemas.microsoft.com/office/drawing/2014/main" id="{23FB5F2B-B379-EB98-DF56-E6822531C349}"/>
              </a:ext>
            </a:extLst>
          </p:cNvPr>
          <p:cNvSpPr>
            <a:spLocks noGrp="1"/>
          </p:cNvSpPr>
          <p:nvPr>
            <p:ph idx="1"/>
          </p:nvPr>
        </p:nvSpPr>
        <p:spPr>
          <a:xfrm>
            <a:off x="838200" y="2049020"/>
            <a:ext cx="10515600" cy="4541561"/>
          </a:xfrm>
        </p:spPr>
        <p:txBody>
          <a:bodyPr>
            <a:normAutofit fontScale="92500" lnSpcReduction="10000"/>
          </a:bodyPr>
          <a:lstStyle/>
          <a:p>
            <a:r>
              <a:rPr lang="en-US" sz="2400" b="1" dirty="0"/>
              <a:t>Available Funds: </a:t>
            </a:r>
            <a:r>
              <a:rPr lang="en-US" sz="2400" dirty="0"/>
              <a:t>$2,272,694.00. </a:t>
            </a:r>
          </a:p>
          <a:p>
            <a:pPr lvl="1"/>
            <a:r>
              <a:rPr lang="en-US" sz="1600" dirty="0"/>
              <a:t>Funds not expended or de-obligated from 2025 may be used in the 2026 budget if it’s available. </a:t>
            </a:r>
            <a:endParaRPr lang="en-US" sz="1600" dirty="0">
              <a:solidFill>
                <a:srgbClr val="000000"/>
              </a:solidFill>
            </a:endParaRPr>
          </a:p>
          <a:p>
            <a:r>
              <a:rPr lang="en-US" sz="2400" b="1" dirty="0"/>
              <a:t>Eligible Applicants</a:t>
            </a:r>
            <a:r>
              <a:rPr lang="en-US" sz="2400" dirty="0"/>
              <a:t>: Private nonprofit organizations, units of general-purpose local government, faith base agencies. </a:t>
            </a:r>
          </a:p>
          <a:p>
            <a:r>
              <a:rPr lang="en-US" sz="2400" b="1" dirty="0"/>
              <a:t>Financial Responsibility</a:t>
            </a:r>
            <a:r>
              <a:rPr lang="en-US" sz="2400" dirty="0"/>
              <a:t>: Funded agencies must provide 100% match (dollar for dollar). However, new agencies may receive up to a $30,000 match waiver. </a:t>
            </a:r>
          </a:p>
          <a:p>
            <a:r>
              <a:rPr lang="en-US" sz="2400" b="1" dirty="0"/>
              <a:t>Funding Ranking Structure: </a:t>
            </a:r>
            <a:r>
              <a:rPr lang="en-US" sz="2400" dirty="0"/>
              <a:t>ESG funds are awarded competitively to agencies that meet threshold requirements and achieve the minimum score (75 points, or 65 for new applicants). Qualified applications are then ranked and placed into Tier 1 or Tier 2, with funding awarded based on overall score, ranking, and tier placement.</a:t>
            </a:r>
          </a:p>
          <a:p>
            <a:r>
              <a:rPr lang="en-US" sz="2400" b="1" dirty="0"/>
              <a:t>Funding Caps: </a:t>
            </a:r>
            <a:r>
              <a:rPr lang="en-US" sz="2400" dirty="0"/>
              <a:t>ESG allocation caps up to $300,000 or more depending on the competition for tier 1, and up to $100,000 more depending on the competition for tier 2.</a:t>
            </a:r>
            <a:endParaRPr lang="en-US" sz="2400" b="1" dirty="0"/>
          </a:p>
        </p:txBody>
      </p:sp>
    </p:spTree>
    <p:extLst>
      <p:ext uri="{BB962C8B-B14F-4D97-AF65-F5344CB8AC3E}">
        <p14:creationId xmlns:p14="http://schemas.microsoft.com/office/powerpoint/2010/main" val="933576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90884-6A6D-30CD-6BD6-EC1A82DBF92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C633B42-3AEC-CAF2-40D2-5DF0FFBB13CF}"/>
              </a:ext>
            </a:extLst>
          </p:cNvPr>
          <p:cNvSpPr>
            <a:spLocks noGrp="1"/>
          </p:cNvSpPr>
          <p:nvPr>
            <p:ph type="title"/>
          </p:nvPr>
        </p:nvSpPr>
        <p:spPr>
          <a:xfrm>
            <a:off x="318433" y="581864"/>
            <a:ext cx="10303447" cy="787400"/>
          </a:xfrm>
        </p:spPr>
        <p:txBody>
          <a:bodyPr>
            <a:normAutofit fontScale="90000"/>
          </a:bodyPr>
          <a:lstStyle/>
          <a:p>
            <a:pPr>
              <a:spcAft>
                <a:spcPts val="741"/>
              </a:spcAft>
              <a:defRPr/>
            </a:pPr>
            <a:r>
              <a:rPr lang="en-US" sz="3200" dirty="0"/>
              <a:t>Emergency Solution Grants</a:t>
            </a:r>
            <a:br>
              <a:rPr lang="en-US" sz="3200" dirty="0"/>
            </a:br>
            <a:r>
              <a:rPr lang="en-US" sz="3200" dirty="0"/>
              <a:t>2026 Estimated Funding by Activity</a:t>
            </a:r>
          </a:p>
        </p:txBody>
      </p:sp>
      <p:sp>
        <p:nvSpPr>
          <p:cNvPr id="4" name="TextBox 3">
            <a:extLst>
              <a:ext uri="{FF2B5EF4-FFF2-40B4-BE49-F238E27FC236}">
                <a16:creationId xmlns:a16="http://schemas.microsoft.com/office/drawing/2014/main" id="{5B65C9FF-A6CB-F8C2-D285-52D45D0DCED9}"/>
              </a:ext>
            </a:extLst>
          </p:cNvPr>
          <p:cNvSpPr txBox="1"/>
          <p:nvPr/>
        </p:nvSpPr>
        <p:spPr>
          <a:xfrm>
            <a:off x="7753772" y="915179"/>
            <a:ext cx="3960900" cy="4801314"/>
          </a:xfrm>
          <a:prstGeom prst="rect">
            <a:avLst/>
          </a:prstGeom>
          <a:noFill/>
        </p:spPr>
        <p:txBody>
          <a:bodyPr wrap="square" rtlCol="0">
            <a:spAutoFit/>
          </a:bodyPr>
          <a:lstStyle/>
          <a:p>
            <a:r>
              <a:rPr lang="en-US" dirty="0"/>
              <a:t>ESG 2025 Program Goal is to Serve 800 individuals</a:t>
            </a:r>
          </a:p>
          <a:p>
            <a:endParaRPr lang="en-US" dirty="0"/>
          </a:p>
          <a:p>
            <a:r>
              <a:rPr lang="en-US" dirty="0"/>
              <a:t>Funding is subject to change based on community needs and approved projects.</a:t>
            </a:r>
          </a:p>
          <a:p>
            <a:pPr lvl="0">
              <a:defRPr sz="1800" b="0" i="0" u="none" strike="noStrike" kern="0" cap="none" spc="0" baseline="0">
                <a:solidFill>
                  <a:srgbClr val="000000"/>
                </a:solidFill>
                <a:uFillTx/>
              </a:defRPr>
            </a:pPr>
            <a:endParaRPr lang="en-US" dirty="0"/>
          </a:p>
          <a:p>
            <a:pPr lvl="0">
              <a:defRPr sz="1800" b="0" i="0" u="none" strike="noStrike" kern="0" cap="none" spc="0" baseline="0">
                <a:solidFill>
                  <a:srgbClr val="000000"/>
                </a:solidFill>
                <a:uFillTx/>
              </a:defRPr>
            </a:pPr>
            <a:r>
              <a:rPr lang="en-US" dirty="0"/>
              <a:t>*MHC may implement staffing expenditure caps that may not exceed 50% of the agency’s award. </a:t>
            </a:r>
          </a:p>
          <a:p>
            <a:pPr lvl="0">
              <a:defRPr sz="1800" b="0" i="0" u="none" strike="noStrike" kern="0" cap="none" spc="0" baseline="0">
                <a:solidFill>
                  <a:srgbClr val="000000"/>
                </a:solidFill>
                <a:uFillTx/>
              </a:defRPr>
            </a:pPr>
            <a:endParaRPr lang="en-US" dirty="0"/>
          </a:p>
          <a:p>
            <a:pPr lvl="0">
              <a:defRPr sz="1800" b="0" i="0" u="none" strike="noStrike" kern="0" cap="none" spc="0" baseline="0">
                <a:solidFill>
                  <a:srgbClr val="000000"/>
                </a:solidFill>
                <a:uFillTx/>
              </a:defRPr>
            </a:pPr>
            <a:r>
              <a:rPr lang="en-US" dirty="0"/>
              <a:t>*Agencies are required to use a minimum of 5% of their awarded funds on serving the unsheltered homeless population. </a:t>
            </a:r>
          </a:p>
          <a:p>
            <a:endParaRPr lang="en-US" dirty="0"/>
          </a:p>
          <a:p>
            <a:endParaRPr lang="en-US" dirty="0"/>
          </a:p>
        </p:txBody>
      </p:sp>
      <p:graphicFrame>
        <p:nvGraphicFramePr>
          <p:cNvPr id="2" name="Table 8">
            <a:extLst>
              <a:ext uri="{FF2B5EF4-FFF2-40B4-BE49-F238E27FC236}">
                <a16:creationId xmlns:a16="http://schemas.microsoft.com/office/drawing/2014/main" id="{E9C3B644-C657-DC89-74EF-5B9FA8A99503}"/>
              </a:ext>
            </a:extLst>
          </p:cNvPr>
          <p:cNvGraphicFramePr>
            <a:graphicFrameLocks noGrp="1"/>
          </p:cNvGraphicFramePr>
          <p:nvPr>
            <p:extLst>
              <p:ext uri="{D42A27DB-BD31-4B8C-83A1-F6EECF244321}">
                <p14:modId xmlns:p14="http://schemas.microsoft.com/office/powerpoint/2010/main" val="3508304941"/>
              </p:ext>
            </p:extLst>
          </p:nvPr>
        </p:nvGraphicFramePr>
        <p:xfrm>
          <a:off x="385940" y="1457855"/>
          <a:ext cx="7367832" cy="4549145"/>
        </p:xfrm>
        <a:graphic>
          <a:graphicData uri="http://schemas.openxmlformats.org/drawingml/2006/table">
            <a:tbl>
              <a:tblPr firstRow="1" bandRow="1">
                <a:effectLst/>
                <a:tableStyleId>{5C22544A-7EE6-4342-B048-85BDC9FD1C3A}</a:tableStyleId>
              </a:tblPr>
              <a:tblGrid>
                <a:gridCol w="2690841">
                  <a:extLst>
                    <a:ext uri="{9D8B030D-6E8A-4147-A177-3AD203B41FA5}">
                      <a16:colId xmlns:a16="http://schemas.microsoft.com/office/drawing/2014/main" val="2113503731"/>
                    </a:ext>
                  </a:extLst>
                </a:gridCol>
                <a:gridCol w="2413842">
                  <a:extLst>
                    <a:ext uri="{9D8B030D-6E8A-4147-A177-3AD203B41FA5}">
                      <a16:colId xmlns:a16="http://schemas.microsoft.com/office/drawing/2014/main" val="3078381032"/>
                    </a:ext>
                  </a:extLst>
                </a:gridCol>
                <a:gridCol w="2263149">
                  <a:extLst>
                    <a:ext uri="{9D8B030D-6E8A-4147-A177-3AD203B41FA5}">
                      <a16:colId xmlns:a16="http://schemas.microsoft.com/office/drawing/2014/main" val="1620953566"/>
                    </a:ext>
                  </a:extLst>
                </a:gridCol>
              </a:tblGrid>
              <a:tr h="496327">
                <a:tc gridSpan="3">
                  <a:txBody>
                    <a:bodyPr/>
                    <a:lstStyle/>
                    <a:p>
                      <a:pPr lvl="0" algn="ctr" fontAlgn="b">
                        <a:buNone/>
                      </a:pPr>
                      <a:r>
                        <a:rPr lang="en-US" sz="2000" u="none" strike="noStrike"/>
                        <a:t>ESG 2026</a:t>
                      </a:r>
                      <a:endParaRPr lang="en-US" sz="2000" b="1" i="0" u="none" strike="noStrike">
                        <a:solidFill>
                          <a:srgbClr val="000000"/>
                        </a:solidFill>
                        <a:latin typeface="Aptos Narrow"/>
                      </a:endParaRPr>
                    </a:p>
                  </a:txBody>
                  <a:tcPr marL="6053" marR="6053" marT="6053"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3476035"/>
                  </a:ext>
                </a:extLst>
              </a:tr>
              <a:tr h="311755">
                <a:tc>
                  <a:txBody>
                    <a:bodyPr/>
                    <a:lstStyle/>
                    <a:p>
                      <a:pPr lvl="0" algn="l" fontAlgn="ctr">
                        <a:buNone/>
                      </a:pPr>
                      <a:r>
                        <a:rPr lang="en-US" sz="1600" u="none" strike="noStrike">
                          <a:solidFill>
                            <a:srgbClr val="FFFFFF"/>
                          </a:solidFill>
                        </a:rPr>
                        <a:t>   PROGRAM CATEGORIES</a:t>
                      </a:r>
                      <a:endParaRPr lang="en-US" sz="1600" b="1" i="0" u="none" strike="noStrike">
                        <a:solidFill>
                          <a:srgbClr val="FFFFFF"/>
                        </a:solidFill>
                        <a:latin typeface="Arial"/>
                      </a:endParaRPr>
                    </a:p>
                  </a:txBody>
                  <a:tcPr marL="6053" marR="6053" marT="6053" marB="0" anchor="ctr">
                    <a:solidFill>
                      <a:srgbClr val="3E507B"/>
                    </a:solidFill>
                  </a:tcPr>
                </a:tc>
                <a:tc>
                  <a:txBody>
                    <a:bodyPr/>
                    <a:lstStyle/>
                    <a:p>
                      <a:pPr lvl="0" algn="l" fontAlgn="ctr">
                        <a:buNone/>
                      </a:pPr>
                      <a:r>
                        <a:rPr lang="en-US" sz="1600" u="none" strike="noStrike">
                          <a:solidFill>
                            <a:srgbClr val="FFFFFF"/>
                          </a:solidFill>
                        </a:rPr>
                        <a:t>APPROXIMATE %    </a:t>
                      </a:r>
                      <a:endParaRPr lang="en-US" sz="1600" b="1" i="0" u="none" strike="noStrike">
                        <a:solidFill>
                          <a:srgbClr val="FFFFFF"/>
                        </a:solidFill>
                        <a:latin typeface="Arial"/>
                      </a:endParaRPr>
                    </a:p>
                  </a:txBody>
                  <a:tcPr marL="6053" marR="6053" marT="6053" marB="0" anchor="ctr">
                    <a:solidFill>
                      <a:srgbClr val="3E507B"/>
                    </a:solidFill>
                  </a:tcPr>
                </a:tc>
                <a:tc>
                  <a:txBody>
                    <a:bodyPr/>
                    <a:lstStyle/>
                    <a:p>
                      <a:pPr lvl="0" algn="l" fontAlgn="ctr">
                        <a:buNone/>
                      </a:pPr>
                      <a:r>
                        <a:rPr lang="en-US" sz="1600" u="none" strike="noStrike">
                          <a:solidFill>
                            <a:srgbClr val="FFFFFF"/>
                          </a:solidFill>
                        </a:rPr>
                        <a:t>ALLOCATION*</a:t>
                      </a:r>
                      <a:endParaRPr lang="en-US" sz="1600" b="1" i="0" u="none" strike="noStrike">
                        <a:solidFill>
                          <a:srgbClr val="FFFFFF"/>
                        </a:solidFill>
                        <a:latin typeface="Arial"/>
                      </a:endParaRPr>
                    </a:p>
                  </a:txBody>
                  <a:tcPr marL="6053" marR="6053" marT="6053" marB="0" anchor="ctr">
                    <a:solidFill>
                      <a:srgbClr val="3E507B"/>
                    </a:solidFill>
                  </a:tcPr>
                </a:tc>
                <a:extLst>
                  <a:ext uri="{0D108BD9-81ED-4DB2-BD59-A6C34878D82A}">
                    <a16:rowId xmlns:a16="http://schemas.microsoft.com/office/drawing/2014/main" val="1696577994"/>
                  </a:ext>
                </a:extLst>
              </a:tr>
              <a:tr h="623511">
                <a:tc>
                  <a:txBody>
                    <a:bodyPr/>
                    <a:lstStyle/>
                    <a:p>
                      <a:pPr lvl="0" algn="l" fontAlgn="ctr">
                        <a:buNone/>
                      </a:pPr>
                      <a:r>
                        <a:rPr lang="en-US" sz="1600" u="none" strike="noStrike"/>
                        <a:t>Emergency Shelters**</a:t>
                      </a:r>
                      <a:endParaRPr lang="en-US" sz="1600" b="1" i="0" u="none" strike="noStrike">
                        <a:solidFill>
                          <a:srgbClr val="000000"/>
                        </a:solidFill>
                        <a:latin typeface="Arial"/>
                      </a:endParaRPr>
                    </a:p>
                  </a:txBody>
                  <a:tcPr marL="6053" marR="6053" marT="6053" marB="0" anchor="ctr"/>
                </a:tc>
                <a:tc>
                  <a:txBody>
                    <a:bodyPr/>
                    <a:lstStyle/>
                    <a:p>
                      <a:pPr lvl="0" algn="l" fontAlgn="ctr">
                        <a:buNone/>
                      </a:pPr>
                      <a:endParaRPr lang="en-US" sz="1600" u="none" strike="noStrike"/>
                    </a:p>
                    <a:p>
                      <a:pPr lvl="0" algn="ctr" fontAlgn="ctr">
                        <a:buNone/>
                      </a:pPr>
                      <a:r>
                        <a:rPr lang="en-US" sz="1600" u="none" strike="noStrike"/>
                        <a:t>Not more than 60%</a:t>
                      </a:r>
                      <a:endParaRPr lang="en-US" sz="1600" b="1" i="0" u="none" strike="noStrike">
                        <a:solidFill>
                          <a:srgbClr val="000000"/>
                        </a:solidFill>
                        <a:latin typeface="Arial"/>
                      </a:endParaRPr>
                    </a:p>
                  </a:txBody>
                  <a:tcPr marL="6053" marR="6053" marT="6053" marB="0" anchor="ctr"/>
                </a:tc>
                <a:tc>
                  <a:txBody>
                    <a:bodyPr/>
                    <a:lstStyle/>
                    <a:p>
                      <a:pPr lvl="0" algn="r" fontAlgn="ctr">
                        <a:buNone/>
                      </a:pPr>
                      <a:r>
                        <a:rPr lang="en-US" sz="1600" u="none" strike="noStrike" dirty="0"/>
                        <a:t>$913,458 </a:t>
                      </a:r>
                      <a:endParaRPr lang="en-US" sz="1600" b="1" i="0" u="none" strike="noStrike" dirty="0">
                        <a:solidFill>
                          <a:srgbClr val="000000"/>
                        </a:solidFill>
                        <a:latin typeface="Arial"/>
                      </a:endParaRPr>
                    </a:p>
                  </a:txBody>
                  <a:tcPr marL="6053" marR="6053" marT="6053" marB="0" anchor="ctr"/>
                </a:tc>
                <a:extLst>
                  <a:ext uri="{0D108BD9-81ED-4DB2-BD59-A6C34878D82A}">
                    <a16:rowId xmlns:a16="http://schemas.microsoft.com/office/drawing/2014/main" val="4164626163"/>
                  </a:ext>
                </a:extLst>
              </a:tr>
              <a:tr h="311755">
                <a:tc>
                  <a:txBody>
                    <a:bodyPr/>
                    <a:lstStyle/>
                    <a:p>
                      <a:pPr lvl="0" algn="l" fontAlgn="ctr">
                        <a:buNone/>
                      </a:pPr>
                      <a:r>
                        <a:rPr lang="en-US" sz="1600" u="none" strike="noStrike"/>
                        <a:t>Street Outreach</a:t>
                      </a:r>
                      <a:endParaRPr lang="en-US" sz="1600" b="1" i="0" u="none" strike="noStrike">
                        <a:solidFill>
                          <a:srgbClr val="000000"/>
                        </a:solidFill>
                        <a:latin typeface="Arial"/>
                      </a:endParaRPr>
                    </a:p>
                  </a:txBody>
                  <a:tcPr marL="6053" marR="6053" marT="6053" marB="0" anchor="ctr"/>
                </a:tc>
                <a:tc rowSpan="6">
                  <a:txBody>
                    <a:bodyPr/>
                    <a:lstStyle/>
                    <a:p>
                      <a:pPr lvl="0" algn="l" fontAlgn="ctr">
                        <a:buNone/>
                      </a:pPr>
                      <a:endParaRPr lang="en-US" sz="1600" u="none" strike="noStrike"/>
                    </a:p>
                    <a:p>
                      <a:pPr lvl="0" algn="l" fontAlgn="ctr">
                        <a:buNone/>
                      </a:pPr>
                      <a:endParaRPr lang="en-US" sz="1600" u="none" strike="noStrike"/>
                    </a:p>
                    <a:p>
                      <a:pPr lvl="0" algn="l" fontAlgn="ctr">
                        <a:buNone/>
                      </a:pPr>
                      <a:endParaRPr lang="en-US" sz="1600" u="none" strike="noStrike"/>
                    </a:p>
                    <a:p>
                      <a:pPr lvl="0" algn="l" fontAlgn="ctr">
                        <a:buNone/>
                      </a:pPr>
                      <a:endParaRPr lang="en-US" sz="1600" u="none" strike="noStrike"/>
                    </a:p>
                    <a:p>
                      <a:pPr lvl="0" algn="ctr" fontAlgn="ctr">
                        <a:buNone/>
                      </a:pPr>
                      <a:r>
                        <a:rPr lang="en-US" sz="1600" u="none" strike="noStrike"/>
                        <a:t>Not less than 40%</a:t>
                      </a:r>
                    </a:p>
                    <a:p>
                      <a:pPr lvl="0" algn="ctr" fontAlgn="ctr">
                        <a:buNone/>
                      </a:pPr>
                      <a:endParaRPr lang="en-US" sz="1600" u="none" strike="noStrike"/>
                    </a:p>
                    <a:p>
                      <a:pPr lvl="0" algn="l" fontAlgn="ctr">
                        <a:buNone/>
                      </a:pPr>
                      <a:endParaRPr lang="en-US" sz="1600" b="1" i="0" u="none" strike="noStrike">
                        <a:solidFill>
                          <a:srgbClr val="000000"/>
                        </a:solidFill>
                        <a:latin typeface="Arial"/>
                      </a:endParaRPr>
                    </a:p>
                  </a:txBody>
                  <a:tcPr marL="6053" marR="6053" marT="6053" marB="0" anchor="ctr"/>
                </a:tc>
                <a:tc>
                  <a:txBody>
                    <a:bodyPr/>
                    <a:lstStyle/>
                    <a:p>
                      <a:pPr lvl="0" algn="r" fontAlgn="ctr">
                        <a:buNone/>
                      </a:pPr>
                      <a:r>
                        <a:rPr lang="en-US" sz="1600" u="none" strike="noStrike" dirty="0"/>
                        <a:t>$60,000 </a:t>
                      </a:r>
                      <a:endParaRPr lang="en-US" sz="1600" b="1" i="0" u="none" strike="noStrike" dirty="0">
                        <a:solidFill>
                          <a:srgbClr val="000000"/>
                        </a:solidFill>
                        <a:latin typeface="Arial"/>
                      </a:endParaRPr>
                    </a:p>
                  </a:txBody>
                  <a:tcPr marL="6053" marR="6053" marT="6053" marB="0" anchor="ctr"/>
                </a:tc>
                <a:extLst>
                  <a:ext uri="{0D108BD9-81ED-4DB2-BD59-A6C34878D82A}">
                    <a16:rowId xmlns:a16="http://schemas.microsoft.com/office/drawing/2014/main" val="3268560458"/>
                  </a:ext>
                </a:extLst>
              </a:tr>
              <a:tr h="935266">
                <a:tc>
                  <a:txBody>
                    <a:bodyPr/>
                    <a:lstStyle/>
                    <a:p>
                      <a:pPr lvl="0" algn="l" fontAlgn="ctr">
                        <a:buNone/>
                      </a:pPr>
                      <a:r>
                        <a:rPr lang="en-US" sz="1600" u="none" strike="noStrike"/>
                        <a:t>Rapid Re-Housing Assistance </a:t>
                      </a:r>
                      <a:endParaRPr lang="en-US" sz="1600" b="1" i="0" u="none" strike="noStrike">
                        <a:solidFill>
                          <a:srgbClr val="000000"/>
                        </a:solidFill>
                        <a:latin typeface="Arial"/>
                      </a:endParaRPr>
                    </a:p>
                  </a:txBody>
                  <a:tcPr marL="6053" marR="6053" marT="6053" marB="0" anchor="ctr"/>
                </a:tc>
                <a:tc vMerge="1">
                  <a:txBody>
                    <a:bodyPr/>
                    <a:lstStyle/>
                    <a:p>
                      <a:endParaRPr lang="en-US"/>
                    </a:p>
                  </a:txBody>
                  <a:tcPr/>
                </a:tc>
                <a:tc>
                  <a:txBody>
                    <a:bodyPr/>
                    <a:lstStyle/>
                    <a:p>
                      <a:pPr lvl="0" algn="r" fontAlgn="ctr">
                        <a:buNone/>
                      </a:pPr>
                      <a:r>
                        <a:rPr lang="en-US" sz="1600" u="none" strike="noStrike" dirty="0"/>
                        <a:t>$761,619 </a:t>
                      </a:r>
                      <a:endParaRPr lang="en-US" sz="1600" b="1" i="0" u="none" strike="noStrike" dirty="0">
                        <a:solidFill>
                          <a:srgbClr val="000000"/>
                        </a:solidFill>
                        <a:latin typeface="Arial"/>
                      </a:endParaRPr>
                    </a:p>
                  </a:txBody>
                  <a:tcPr marL="6053" marR="6053" marT="6053" marB="0" anchor="ctr"/>
                </a:tc>
                <a:extLst>
                  <a:ext uri="{0D108BD9-81ED-4DB2-BD59-A6C34878D82A}">
                    <a16:rowId xmlns:a16="http://schemas.microsoft.com/office/drawing/2014/main" val="2832110412"/>
                  </a:ext>
                </a:extLst>
              </a:tr>
              <a:tr h="311755">
                <a:tc>
                  <a:txBody>
                    <a:bodyPr/>
                    <a:lstStyle/>
                    <a:p>
                      <a:pPr lvl="0" algn="l" fontAlgn="ctr">
                        <a:buNone/>
                      </a:pPr>
                      <a:r>
                        <a:rPr lang="en-US" sz="1600" u="none" strike="noStrike"/>
                        <a:t>Homelessness Prevention</a:t>
                      </a:r>
                      <a:endParaRPr lang="en-US" sz="1600" b="1" i="0" u="none" strike="noStrike">
                        <a:solidFill>
                          <a:srgbClr val="000000"/>
                        </a:solidFill>
                        <a:latin typeface="Arial"/>
                      </a:endParaRPr>
                    </a:p>
                  </a:txBody>
                  <a:tcPr marL="6053" marR="6053" marT="6053" marB="0" anchor="ctr"/>
                </a:tc>
                <a:tc vMerge="1">
                  <a:txBody>
                    <a:bodyPr/>
                    <a:lstStyle/>
                    <a:p>
                      <a:endParaRPr lang="en-US"/>
                    </a:p>
                  </a:txBody>
                  <a:tcPr/>
                </a:tc>
                <a:tc>
                  <a:txBody>
                    <a:bodyPr/>
                    <a:lstStyle/>
                    <a:p>
                      <a:pPr lvl="0" algn="r" fontAlgn="ctr">
                        <a:buNone/>
                      </a:pPr>
                      <a:r>
                        <a:rPr lang="en-US" sz="1600" u="none" strike="noStrike" dirty="0"/>
                        <a:t>$320,000 </a:t>
                      </a:r>
                      <a:endParaRPr lang="en-US" sz="1600" b="1" i="0" u="none" strike="noStrike" dirty="0">
                        <a:solidFill>
                          <a:srgbClr val="000000"/>
                        </a:solidFill>
                        <a:latin typeface="Arial"/>
                      </a:endParaRPr>
                    </a:p>
                  </a:txBody>
                  <a:tcPr marL="6053" marR="6053" marT="6053" marB="0" anchor="ctr"/>
                </a:tc>
                <a:extLst>
                  <a:ext uri="{0D108BD9-81ED-4DB2-BD59-A6C34878D82A}">
                    <a16:rowId xmlns:a16="http://schemas.microsoft.com/office/drawing/2014/main" val="2258734162"/>
                  </a:ext>
                </a:extLst>
              </a:tr>
              <a:tr h="311755">
                <a:tc>
                  <a:txBody>
                    <a:bodyPr/>
                    <a:lstStyle/>
                    <a:p>
                      <a:pPr lvl="0" algn="l" fontAlgn="ctr">
                        <a:buNone/>
                      </a:pPr>
                      <a:endParaRPr lang="en-US" sz="1600" b="1" i="0" u="none" strike="noStrike">
                        <a:solidFill>
                          <a:srgbClr val="000000"/>
                        </a:solidFill>
                        <a:latin typeface="Arial"/>
                      </a:endParaRPr>
                    </a:p>
                  </a:txBody>
                  <a:tcPr marL="6053" marR="6053" marT="6053" marB="0" anchor="ctr"/>
                </a:tc>
                <a:tc vMerge="1">
                  <a:txBody>
                    <a:bodyPr/>
                    <a:lstStyle/>
                    <a:p>
                      <a:endParaRPr lang="en-US"/>
                    </a:p>
                  </a:txBody>
                  <a:tcPr/>
                </a:tc>
                <a:tc rowSpan="2">
                  <a:txBody>
                    <a:bodyPr/>
                    <a:lstStyle/>
                    <a:p>
                      <a:pPr lvl="0" algn="r" fontAlgn="ctr">
                        <a:buNone/>
                      </a:pPr>
                      <a:r>
                        <a:rPr lang="en-US" sz="1600" u="none" strike="noStrike"/>
                        <a:t>$67,617 </a:t>
                      </a:r>
                      <a:endParaRPr lang="en-US" sz="1600" b="1" i="0" u="none" strike="noStrike">
                        <a:solidFill>
                          <a:srgbClr val="000000"/>
                        </a:solidFill>
                        <a:latin typeface="Arial"/>
                      </a:endParaRPr>
                    </a:p>
                  </a:txBody>
                  <a:tcPr marL="6053" marR="6053" marT="6053" marB="0" anchor="ctr"/>
                </a:tc>
                <a:extLst>
                  <a:ext uri="{0D108BD9-81ED-4DB2-BD59-A6C34878D82A}">
                    <a16:rowId xmlns:a16="http://schemas.microsoft.com/office/drawing/2014/main" val="1260144273"/>
                  </a:ext>
                </a:extLst>
              </a:tr>
              <a:tr h="311755">
                <a:tc>
                  <a:txBody>
                    <a:bodyPr/>
                    <a:lstStyle/>
                    <a:p>
                      <a:pPr lvl="0" algn="l" fontAlgn="ctr">
                        <a:buNone/>
                      </a:pPr>
                      <a:r>
                        <a:rPr lang="en-US" sz="1600" u="none" strike="noStrike"/>
                        <a:t>HMIS</a:t>
                      </a:r>
                      <a:endParaRPr lang="en-US" sz="1600" b="1" i="0" u="none" strike="noStrike">
                        <a:solidFill>
                          <a:srgbClr val="000000"/>
                        </a:solidFill>
                        <a:latin typeface="Arial"/>
                      </a:endParaRPr>
                    </a:p>
                  </a:txBody>
                  <a:tcPr marL="6053" marR="6053" marT="6053"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22281918"/>
                  </a:ext>
                </a:extLst>
              </a:tr>
              <a:tr h="311755">
                <a:tc>
                  <a:txBody>
                    <a:bodyPr/>
                    <a:lstStyle/>
                    <a:p>
                      <a:pPr lvl="0" algn="l" fontAlgn="ctr">
                        <a:buNone/>
                      </a:pPr>
                      <a:r>
                        <a:rPr lang="en-US" sz="1600" u="none" strike="noStrike"/>
                        <a:t>Administration</a:t>
                      </a:r>
                      <a:endParaRPr lang="en-US" sz="1600" b="1" i="0" u="none" strike="noStrike">
                        <a:solidFill>
                          <a:srgbClr val="000000"/>
                        </a:solidFill>
                        <a:latin typeface="Arial"/>
                      </a:endParaRPr>
                    </a:p>
                  </a:txBody>
                  <a:tcPr marL="6053" marR="6053" marT="6053" marB="0" anchor="ctr"/>
                </a:tc>
                <a:tc vMerge="1">
                  <a:txBody>
                    <a:bodyPr/>
                    <a:lstStyle/>
                    <a:p>
                      <a:endParaRPr lang="en-US"/>
                    </a:p>
                  </a:txBody>
                  <a:tcPr/>
                </a:tc>
                <a:tc>
                  <a:txBody>
                    <a:bodyPr/>
                    <a:lstStyle/>
                    <a:p>
                      <a:pPr lvl="0" algn="r" fontAlgn="ctr">
                        <a:buNone/>
                      </a:pPr>
                      <a:r>
                        <a:rPr lang="en-US" sz="1600" u="none" strike="noStrike"/>
                        <a:t>$150,000 </a:t>
                      </a:r>
                      <a:endParaRPr lang="en-US" sz="1600" b="1" i="0" u="none" strike="noStrike">
                        <a:solidFill>
                          <a:srgbClr val="000000"/>
                        </a:solidFill>
                        <a:latin typeface="Arial"/>
                      </a:endParaRPr>
                    </a:p>
                  </a:txBody>
                  <a:tcPr marL="6053" marR="6053" marT="6053" marB="0" anchor="ctr"/>
                </a:tc>
                <a:extLst>
                  <a:ext uri="{0D108BD9-81ED-4DB2-BD59-A6C34878D82A}">
                    <a16:rowId xmlns:a16="http://schemas.microsoft.com/office/drawing/2014/main" val="2506455611"/>
                  </a:ext>
                </a:extLst>
              </a:tr>
              <a:tr h="623511">
                <a:tc>
                  <a:txBody>
                    <a:bodyPr/>
                    <a:lstStyle/>
                    <a:p>
                      <a:pPr lvl="0" algn="l" fontAlgn="ctr">
                        <a:buNone/>
                      </a:pPr>
                      <a:endParaRPr lang="en-US" sz="1800" b="1" u="none" strike="noStrike"/>
                    </a:p>
                    <a:p>
                      <a:pPr lvl="0" algn="l" fontAlgn="ctr">
                        <a:buNone/>
                      </a:pPr>
                      <a:r>
                        <a:rPr lang="en-US" sz="1800" b="1" u="none" strike="noStrike"/>
                        <a:t>TOTAL ALLOCATION</a:t>
                      </a:r>
                      <a:endParaRPr lang="en-US" sz="1800" b="1" i="0" u="none" strike="noStrike">
                        <a:solidFill>
                          <a:srgbClr val="000000"/>
                        </a:solidFill>
                        <a:latin typeface="Arial"/>
                      </a:endParaRPr>
                    </a:p>
                  </a:txBody>
                  <a:tcPr marL="6053" marR="6053" marT="6053" marB="0" anchor="ctr"/>
                </a:tc>
                <a:tc>
                  <a:txBody>
                    <a:bodyPr/>
                    <a:lstStyle/>
                    <a:p>
                      <a:pPr lvl="0" algn="l" fontAlgn="ctr">
                        <a:buNone/>
                      </a:pPr>
                      <a:endParaRPr lang="en-US" sz="2000" b="1" i="0" u="none" strike="noStrike">
                        <a:solidFill>
                          <a:srgbClr val="000000"/>
                        </a:solidFill>
                        <a:latin typeface="Arial"/>
                      </a:endParaRPr>
                    </a:p>
                  </a:txBody>
                  <a:tcPr marL="6053" marR="6053" marT="6053" marB="0" anchor="ctr"/>
                </a:tc>
                <a:tc>
                  <a:txBody>
                    <a:bodyPr/>
                    <a:lstStyle/>
                    <a:p>
                      <a:pPr lvl="0" algn="r" fontAlgn="ctr">
                        <a:buNone/>
                      </a:pPr>
                      <a:r>
                        <a:rPr lang="en-US" sz="2000" b="1" u="none" strike="noStrike" dirty="0"/>
                        <a:t>$2,272,694.00 </a:t>
                      </a:r>
                      <a:endParaRPr lang="en-US" sz="2000" b="1" i="0" u="none" strike="noStrike" dirty="0">
                        <a:solidFill>
                          <a:srgbClr val="000000"/>
                        </a:solidFill>
                        <a:latin typeface="Arial"/>
                      </a:endParaRPr>
                    </a:p>
                  </a:txBody>
                  <a:tcPr marL="6053" marR="6053" marT="6053" marB="0" anchor="ctr"/>
                </a:tc>
                <a:extLst>
                  <a:ext uri="{0D108BD9-81ED-4DB2-BD59-A6C34878D82A}">
                    <a16:rowId xmlns:a16="http://schemas.microsoft.com/office/drawing/2014/main" val="2806500114"/>
                  </a:ext>
                </a:extLst>
              </a:tr>
            </a:tbl>
          </a:graphicData>
        </a:graphic>
      </p:graphicFrame>
    </p:spTree>
    <p:extLst>
      <p:ext uri="{BB962C8B-B14F-4D97-AF65-F5344CB8AC3E}">
        <p14:creationId xmlns:p14="http://schemas.microsoft.com/office/powerpoint/2010/main" val="3135178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AE23B-963C-41C5-6F1B-17A96F5A2C0C}"/>
              </a:ext>
            </a:extLst>
          </p:cNvPr>
          <p:cNvSpPr txBox="1">
            <a:spLocks noGrp="1"/>
          </p:cNvSpPr>
          <p:nvPr>
            <p:ph type="title"/>
          </p:nvPr>
        </p:nvSpPr>
        <p:spPr>
          <a:xfrm>
            <a:off x="1524003" y="526657"/>
            <a:ext cx="5791196" cy="1401180"/>
          </a:xfrm>
          <a:prstGeom prst="rect">
            <a:avLst/>
          </a:prstGeom>
          <a:noFill/>
          <a:ln>
            <a:noFill/>
          </a:ln>
        </p:spPr>
        <p:txBody>
          <a:bodyPr vert="horz" wrap="square" lIns="91440" tIns="45720" rIns="91440" bIns="45720" anchor="t" anchorCtr="0" compatLnSpc="1">
            <a:normAutofit/>
          </a:bodyPr>
          <a:lstStyle/>
          <a:p>
            <a:pPr lvl="0">
              <a:spcAft>
                <a:spcPts val="740"/>
              </a:spcAft>
            </a:pPr>
            <a:r>
              <a:rPr lang="en-US" sz="3200" b="1"/>
              <a:t>Goals &amp; Priorities for 2026</a:t>
            </a:r>
          </a:p>
        </p:txBody>
      </p:sp>
      <p:cxnSp>
        <p:nvCxnSpPr>
          <p:cNvPr id="3" name="Straight Connector 15">
            <a:extLst>
              <a:ext uri="{FF2B5EF4-FFF2-40B4-BE49-F238E27FC236}">
                <a16:creationId xmlns:a16="http://schemas.microsoft.com/office/drawing/2014/main" id="{02302B95-9ED7-1A40-6B53-16E5CCA525AE}"/>
              </a:ext>
              <a:ext uri="{C183D7F6-B498-43B3-948B-1728B52AA6E4}">
                <adec:decorative xmlns:adec="http://schemas.microsoft.com/office/drawing/2017/decorative" val="1"/>
              </a:ext>
            </a:extLst>
          </p:cNvPr>
          <p:cNvCxnSpPr>
            <a:cxnSpLocks noMove="1" noResize="1"/>
          </p:cNvCxnSpPr>
          <p:nvPr/>
        </p:nvCxnSpPr>
        <p:spPr>
          <a:xfrm>
            <a:off x="865141" y="871148"/>
            <a:ext cx="736933" cy="0"/>
          </a:xfrm>
          <a:prstGeom prst="straightConnector1">
            <a:avLst/>
          </a:prstGeom>
          <a:noFill/>
          <a:ln w="57150" cap="flat">
            <a:solidFill>
              <a:srgbClr val="EE7008"/>
            </a:solidFill>
            <a:prstDash val="solid"/>
            <a:miter/>
          </a:ln>
        </p:spPr>
      </p:cxnSp>
      <p:sp>
        <p:nvSpPr>
          <p:cNvPr id="4" name="Text Placeholder 3">
            <a:extLst>
              <a:ext uri="{FF2B5EF4-FFF2-40B4-BE49-F238E27FC236}">
                <a16:creationId xmlns:a16="http://schemas.microsoft.com/office/drawing/2014/main" id="{2FBF959A-2949-441D-EFD5-85A6D0ADB8F6}"/>
              </a:ext>
            </a:extLst>
          </p:cNvPr>
          <p:cNvSpPr txBox="1">
            <a:spLocks noGrp="1"/>
          </p:cNvSpPr>
          <p:nvPr>
            <p:ph type="body" idx="2"/>
          </p:nvPr>
        </p:nvSpPr>
        <p:spPr>
          <a:xfrm>
            <a:off x="451183" y="1217679"/>
            <a:ext cx="10974802" cy="5327458"/>
          </a:xfrm>
        </p:spPr>
        <p:txBody>
          <a:bodyPr>
            <a:noAutofit/>
          </a:bodyPr>
          <a:lstStyle/>
          <a:p>
            <a:pPr marL="342900" lvl="0" indent="-342900">
              <a:buChar char="•"/>
              <a:tabLst>
                <a:tab pos="423275" algn="l"/>
              </a:tabLst>
            </a:pPr>
            <a:r>
              <a:rPr lang="en-US" sz="2400" b="1">
                <a:solidFill>
                  <a:srgbClr val="000000"/>
                </a:solidFill>
                <a:cs typeface="Arial"/>
              </a:rPr>
              <a:t>Measurement:</a:t>
            </a:r>
            <a:r>
              <a:rPr lang="en-US" sz="2400">
                <a:solidFill>
                  <a:srgbClr val="000000"/>
                </a:solidFill>
                <a:cs typeface="Arial"/>
              </a:rPr>
              <a:t> Number of formerly homeless individuals housed. Expect to serve a cumulative of 800 individuals with ESG.  </a:t>
            </a:r>
            <a:endParaRPr lang="en-US" sz="2400">
              <a:cs typeface="Arial"/>
            </a:endParaRPr>
          </a:p>
          <a:p>
            <a:pPr marL="800100" lvl="1" indent="-342900">
              <a:tabLst>
                <a:tab pos="423276" algn="l"/>
              </a:tabLst>
            </a:pPr>
            <a:r>
              <a:rPr lang="en-US" sz="2200">
                <a:solidFill>
                  <a:srgbClr val="000000"/>
                </a:solidFill>
                <a:cs typeface="Arial"/>
              </a:rPr>
              <a:t>Decrease in the number of chronic homeless individuals identified.</a:t>
            </a:r>
            <a:endParaRPr lang="en-US" sz="2200">
              <a:cs typeface="Arial"/>
            </a:endParaRPr>
          </a:p>
          <a:p>
            <a:pPr marL="800100" lvl="1" indent="-342900">
              <a:tabLst>
                <a:tab pos="423276" algn="l"/>
              </a:tabLst>
            </a:pPr>
            <a:r>
              <a:rPr lang="en-US" sz="2200">
                <a:solidFill>
                  <a:srgbClr val="000000"/>
                </a:solidFill>
                <a:cs typeface="Arial"/>
              </a:rPr>
              <a:t>Decrease in the number of homeless individuals and households identified.</a:t>
            </a:r>
            <a:endParaRPr lang="en-US" sz="2200">
              <a:cs typeface="Arial"/>
            </a:endParaRPr>
          </a:p>
          <a:p>
            <a:pPr marL="342900" lvl="0" indent="-342900">
              <a:buChar char="•"/>
              <a:tabLst>
                <a:tab pos="423275" algn="l"/>
              </a:tabLst>
            </a:pPr>
            <a:r>
              <a:rPr lang="en-US" sz="2400" b="1">
                <a:solidFill>
                  <a:srgbClr val="000000"/>
                </a:solidFill>
                <a:cs typeface="Arial"/>
              </a:rPr>
              <a:t>Measurement:</a:t>
            </a:r>
            <a:r>
              <a:rPr lang="en-US" sz="2400">
                <a:solidFill>
                  <a:srgbClr val="000000"/>
                </a:solidFill>
                <a:cs typeface="Arial"/>
              </a:rPr>
              <a:t> The percentage of formerly homeless individuals that maintain stable housing for 6+ months.</a:t>
            </a:r>
            <a:endParaRPr lang="en-US" sz="2400">
              <a:cs typeface="Arial"/>
            </a:endParaRPr>
          </a:p>
          <a:p>
            <a:pPr marL="800100" lvl="1" indent="-342900">
              <a:tabLst>
                <a:tab pos="423276" algn="l"/>
              </a:tabLst>
            </a:pPr>
            <a:r>
              <a:rPr lang="en-US" sz="2200">
                <a:solidFill>
                  <a:srgbClr val="000000"/>
                </a:solidFill>
                <a:cs typeface="Arial"/>
              </a:rPr>
              <a:t>The State expects that 50% or more of the former homeless individuals served by ESG will maintain housing.</a:t>
            </a:r>
            <a:endParaRPr lang="en-US" sz="2200">
              <a:cs typeface="Arial"/>
            </a:endParaRPr>
          </a:p>
          <a:p>
            <a:pPr marL="342900" lvl="0" indent="-342900">
              <a:buChar char="•"/>
            </a:pPr>
            <a:r>
              <a:rPr lang="en-US" sz="2400" b="1">
                <a:solidFill>
                  <a:srgbClr val="000000"/>
                </a:solidFill>
                <a:cs typeface="Arial"/>
              </a:rPr>
              <a:t>Measurement: </a:t>
            </a:r>
            <a:r>
              <a:rPr lang="en-US" sz="2400">
                <a:solidFill>
                  <a:srgbClr val="000000"/>
                </a:solidFill>
                <a:cs typeface="Arial"/>
              </a:rPr>
              <a:t>Number of individuals who increased income while in the ESG program. </a:t>
            </a:r>
            <a:endParaRPr lang="en-US" sz="2400">
              <a:cs typeface="Arial"/>
            </a:endParaRPr>
          </a:p>
          <a:p>
            <a:pPr marL="800100" lvl="1" indent="-342900"/>
            <a:r>
              <a:rPr lang="en-US" sz="2200">
                <a:solidFill>
                  <a:srgbClr val="000000"/>
                </a:solidFill>
                <a:cs typeface="Arial"/>
              </a:rPr>
              <a:t>The State expects that 25% of households will increase income while in the ESG program</a:t>
            </a:r>
            <a:r>
              <a:rPr lang="en-US">
                <a:solidFill>
                  <a:srgbClr val="000000"/>
                </a:solidFill>
                <a:cs typeface="Arial"/>
              </a:rPr>
              <a:t>. </a:t>
            </a:r>
          </a:p>
          <a:p>
            <a:pPr marL="1257300" lvl="2" indent="-342900"/>
            <a:r>
              <a:rPr lang="en-US">
                <a:solidFill>
                  <a:srgbClr val="000000"/>
                </a:solidFill>
                <a:cs typeface="Arial"/>
              </a:rPr>
              <a:t>Policy: Subgrantees must set aside 5% of funds to serve unsheltered homeless</a:t>
            </a:r>
          </a:p>
          <a:p>
            <a:pPr marL="374017" lvl="0" indent="-228600">
              <a:spcAft>
                <a:spcPts val="740"/>
              </a:spcAft>
              <a:buChar char="•"/>
            </a:pPr>
            <a:endParaRPr lang="en-US" sz="2000">
              <a:cs typeface="Arial"/>
            </a:endParaRPr>
          </a:p>
          <a:p>
            <a:pPr marL="88267" lvl="0" indent="-228600">
              <a:spcAft>
                <a:spcPts val="740"/>
              </a:spcAft>
              <a:buChar char="•"/>
            </a:pPr>
            <a:endParaRPr lang="en-US" sz="2000">
              <a:cs typeface="Arial"/>
            </a:endParaRPr>
          </a:p>
          <a:p>
            <a:pPr marL="374017" lvl="0" indent="-228600">
              <a:spcAft>
                <a:spcPts val="740"/>
              </a:spcAft>
              <a:buChar char="•"/>
            </a:pPr>
            <a:endParaRPr lang="en-US" sz="2000">
              <a:cs typeface="Arial"/>
            </a:endParaRPr>
          </a:p>
          <a:p>
            <a:pPr marL="88267" lvl="0" indent="-228600">
              <a:spcAft>
                <a:spcPts val="740"/>
              </a:spcAft>
              <a:buChar char="•"/>
            </a:pPr>
            <a:endParaRPr lang="en-US" sz="2000">
              <a:cs typeface="Arial"/>
            </a:endParaRPr>
          </a:p>
          <a:p>
            <a:pPr marL="88267" lvl="0" indent="-228600">
              <a:spcAft>
                <a:spcPts val="740"/>
              </a:spcAft>
              <a:buSzPts val="1000"/>
              <a:buChar char="•"/>
            </a:pPr>
            <a:endParaRPr lang="en-US" sz="2000">
              <a:cs typeface="Arial"/>
            </a:endParaRPr>
          </a:p>
          <a:p>
            <a:pPr marL="88267" lvl="0" indent="-228600">
              <a:spcBef>
                <a:spcPts val="555"/>
              </a:spcBef>
              <a:spcAft>
                <a:spcPts val="555"/>
              </a:spcAft>
              <a:buChar char="•"/>
            </a:pPr>
            <a:endParaRPr lang="en-US" sz="2000" b="1">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B4AA36-669D-88EF-8881-3FB08A743F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D5FFFA-7824-DBDA-7EC3-382FC1B6A83F}"/>
              </a:ext>
            </a:extLst>
          </p:cNvPr>
          <p:cNvSpPr>
            <a:spLocks noGrp="1"/>
          </p:cNvSpPr>
          <p:nvPr>
            <p:ph type="title"/>
          </p:nvPr>
        </p:nvSpPr>
        <p:spPr>
          <a:xfrm>
            <a:off x="762000" y="1138265"/>
            <a:ext cx="5791199" cy="1401183"/>
          </a:xfrm>
        </p:spPr>
        <p:txBody>
          <a:bodyPr vert="horz" lIns="91440" tIns="45720" rIns="91440" bIns="45720" rtlCol="0" anchor="t">
            <a:normAutofit/>
          </a:bodyPr>
          <a:lstStyle/>
          <a:p>
            <a:pPr>
              <a:spcAft>
                <a:spcPts val="741"/>
              </a:spcAft>
            </a:pPr>
            <a:r>
              <a:rPr lang="en-US" sz="2900" dirty="0"/>
              <a:t>Housing for Persons with HIV/AIDS (HOPWA)</a:t>
            </a:r>
          </a:p>
        </p:txBody>
      </p:sp>
      <p:cxnSp>
        <p:nvCxnSpPr>
          <p:cNvPr id="9" name="Straight Connector 8">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94592FF-E633-BAD0-8E2A-5F1F3D725880}"/>
              </a:ext>
            </a:extLst>
          </p:cNvPr>
          <p:cNvSpPr>
            <a:spLocks noGrp="1"/>
          </p:cNvSpPr>
          <p:nvPr>
            <p:ph type="body" sz="half" idx="2"/>
          </p:nvPr>
        </p:nvSpPr>
        <p:spPr>
          <a:xfrm>
            <a:off x="762000" y="2368174"/>
            <a:ext cx="5791199" cy="3602935"/>
          </a:xfrm>
        </p:spPr>
        <p:txBody>
          <a:bodyPr vert="horz" lIns="91440" tIns="45720" rIns="91440" bIns="45720" rtlCol="0">
            <a:normAutofit/>
          </a:bodyPr>
          <a:lstStyle/>
          <a:p>
            <a:pPr marL="317457" indent="-228600">
              <a:spcAft>
                <a:spcPts val="741"/>
              </a:spcAft>
              <a:buSzPts val="1000"/>
              <a:buFont typeface="Arial" panose="020B0604020202020204" pitchFamily="34" charset="0"/>
              <a:buChar char="•"/>
              <a:tabLst>
                <a:tab pos="423276" algn="l"/>
              </a:tabLst>
            </a:pPr>
            <a:endParaRPr lang="en-US" sz="2000" dirty="0"/>
          </a:p>
          <a:p>
            <a:r>
              <a:rPr lang="en-US" sz="2800" dirty="0"/>
              <a:t>HOPWA funds provide services for low-income persons/families (80% AMI) with HIV/AIDS to prevent homelessness. </a:t>
            </a:r>
          </a:p>
          <a:p>
            <a:pPr marL="42328" indent="-228600">
              <a:buFont typeface="Arial" panose="020B0604020202020204" pitchFamily="34" charset="0"/>
              <a:buChar char="•"/>
              <a:defRPr/>
            </a:pPr>
            <a:endParaRPr lang="en-US" sz="2000" dirty="0"/>
          </a:p>
        </p:txBody>
      </p:sp>
      <p:sp>
        <p:nvSpPr>
          <p:cNvPr id="11" name="Rectangle 10">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7732856-FBC9-5218-F037-B2896DA6D206}"/>
              </a:ext>
            </a:extLst>
          </p:cNvPr>
          <p:cNvPicPr>
            <a:picLocks noChangeAspect="1"/>
          </p:cNvPicPr>
          <p:nvPr/>
        </p:nvPicPr>
        <p:blipFill>
          <a:blip r:embed="rId2"/>
          <a:stretch>
            <a:fillRect/>
          </a:stretch>
        </p:blipFill>
        <p:spPr>
          <a:xfrm>
            <a:off x="8025788" y="842824"/>
            <a:ext cx="3448997" cy="5167037"/>
          </a:xfrm>
          <a:prstGeom prst="rect">
            <a:avLst/>
          </a:prstGeom>
        </p:spPr>
      </p:pic>
    </p:spTree>
    <p:extLst>
      <p:ext uri="{BB962C8B-B14F-4D97-AF65-F5344CB8AC3E}">
        <p14:creationId xmlns:p14="http://schemas.microsoft.com/office/powerpoint/2010/main" val="1075829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FBA0A-B5F8-21D9-5B53-D945C1154B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10198E-C7C2-F18B-4538-2557E2890088}"/>
              </a:ext>
            </a:extLst>
          </p:cNvPr>
          <p:cNvSpPr>
            <a:spLocks noGrp="1"/>
          </p:cNvSpPr>
          <p:nvPr>
            <p:ph type="title"/>
          </p:nvPr>
        </p:nvSpPr>
        <p:spPr>
          <a:xfrm>
            <a:off x="762000" y="1138266"/>
            <a:ext cx="5791199" cy="1015274"/>
          </a:xfrm>
        </p:spPr>
        <p:txBody>
          <a:bodyPr vert="horz" lIns="91440" tIns="45720" rIns="91440" bIns="45720" rtlCol="0" anchor="t">
            <a:normAutofit/>
          </a:bodyPr>
          <a:lstStyle/>
          <a:p>
            <a:pPr>
              <a:spcAft>
                <a:spcPts val="741"/>
              </a:spcAft>
            </a:pPr>
            <a:r>
              <a:rPr lang="en-US" dirty="0"/>
              <a:t>(HOPWA)-Proposed Activities</a:t>
            </a:r>
          </a:p>
        </p:txBody>
      </p:sp>
      <p:sp>
        <p:nvSpPr>
          <p:cNvPr id="4" name="Text Placeholder 3">
            <a:extLst>
              <a:ext uri="{FF2B5EF4-FFF2-40B4-BE49-F238E27FC236}">
                <a16:creationId xmlns:a16="http://schemas.microsoft.com/office/drawing/2014/main" id="{82EBE858-CDFD-2E4C-606B-CADBBB75681A}"/>
              </a:ext>
            </a:extLst>
          </p:cNvPr>
          <p:cNvSpPr>
            <a:spLocks noGrp="1"/>
          </p:cNvSpPr>
          <p:nvPr>
            <p:ph type="body" sz="half" idx="2"/>
          </p:nvPr>
        </p:nvSpPr>
        <p:spPr>
          <a:xfrm>
            <a:off x="717215" y="2383919"/>
            <a:ext cx="6826665" cy="3602935"/>
          </a:xfrm>
        </p:spPr>
        <p:txBody>
          <a:bodyPr vert="horz" lIns="91440" tIns="45720" rIns="91440" bIns="45720" rtlCol="0">
            <a:normAutofit/>
          </a:bodyPr>
          <a:lstStyle/>
          <a:p>
            <a:pPr marL="317457" indent="-228600">
              <a:spcAft>
                <a:spcPts val="741"/>
              </a:spcAft>
              <a:buSzPts val="1000"/>
              <a:buFont typeface="Arial" panose="020B0604020202020204" pitchFamily="34" charset="0"/>
              <a:buChar char="•"/>
              <a:tabLst>
                <a:tab pos="423276" algn="l"/>
              </a:tabLst>
            </a:pPr>
            <a:endParaRPr lang="en-US" sz="2000" dirty="0"/>
          </a:p>
          <a:p>
            <a:pPr indent="-228600">
              <a:spcBef>
                <a:spcPts val="555"/>
              </a:spcBef>
              <a:spcAft>
                <a:spcPts val="555"/>
              </a:spcAft>
              <a:buFont typeface="Arial" panose="020B0604020202020204" pitchFamily="34" charset="0"/>
              <a:buChar char="•"/>
            </a:pPr>
            <a:r>
              <a:rPr lang="en-US" sz="2800" dirty="0"/>
              <a:t>Short-Term Rent Mortgage and Utility assistance (STRMU)</a:t>
            </a:r>
          </a:p>
          <a:p>
            <a:pPr indent="-228600">
              <a:spcBef>
                <a:spcPts val="555"/>
              </a:spcBef>
              <a:spcAft>
                <a:spcPts val="555"/>
              </a:spcAft>
              <a:buFont typeface="Arial" panose="020B0604020202020204" pitchFamily="34" charset="0"/>
              <a:buChar char="•"/>
            </a:pPr>
            <a:r>
              <a:rPr lang="en-US" sz="2800" dirty="0"/>
              <a:t>Tenant-Based Rental Assistance (TBRA)</a:t>
            </a:r>
          </a:p>
          <a:p>
            <a:pPr indent="-228600">
              <a:spcBef>
                <a:spcPts val="555"/>
              </a:spcBef>
              <a:spcAft>
                <a:spcPts val="555"/>
              </a:spcAft>
              <a:buFont typeface="Arial" panose="020B0604020202020204" pitchFamily="34" charset="0"/>
              <a:buChar char="•"/>
            </a:pPr>
            <a:r>
              <a:rPr lang="en-US" sz="2800" dirty="0"/>
              <a:t>Permanent Housing Placement</a:t>
            </a:r>
          </a:p>
          <a:p>
            <a:pPr indent="-228600">
              <a:spcBef>
                <a:spcPts val="555"/>
              </a:spcBef>
              <a:spcAft>
                <a:spcPts val="555"/>
              </a:spcAft>
              <a:buFont typeface="Arial" panose="020B0604020202020204" pitchFamily="34" charset="0"/>
              <a:buChar char="•"/>
            </a:pPr>
            <a:r>
              <a:rPr lang="en-US" sz="2800" dirty="0"/>
              <a:t>Facility –Based Housing &amp; Master Leasing</a:t>
            </a:r>
          </a:p>
          <a:p>
            <a:pPr indent="-228600">
              <a:spcBef>
                <a:spcPts val="555"/>
              </a:spcBef>
              <a:spcAft>
                <a:spcPts val="555"/>
              </a:spcAft>
              <a:buFont typeface="Arial" panose="020B0604020202020204" pitchFamily="34" charset="0"/>
              <a:buChar char="•"/>
            </a:pPr>
            <a:endParaRPr lang="en-US" sz="2800" dirty="0"/>
          </a:p>
          <a:p>
            <a:pPr marL="42328" indent="-228600">
              <a:buFont typeface="Arial" panose="020B0604020202020204" pitchFamily="34" charset="0"/>
              <a:buChar char="•"/>
              <a:defRPr/>
            </a:pPr>
            <a:endParaRPr lang="en-US" sz="2000" dirty="0"/>
          </a:p>
        </p:txBody>
      </p:sp>
      <p:pic>
        <p:nvPicPr>
          <p:cNvPr id="3" name="Picture 2">
            <a:extLst>
              <a:ext uri="{FF2B5EF4-FFF2-40B4-BE49-F238E27FC236}">
                <a16:creationId xmlns:a16="http://schemas.microsoft.com/office/drawing/2014/main" id="{ABADF40C-0CF2-8DAB-AB0D-D2987B5385C6}"/>
              </a:ext>
            </a:extLst>
          </p:cNvPr>
          <p:cNvPicPr>
            <a:picLocks noChangeAspect="1"/>
          </p:cNvPicPr>
          <p:nvPr/>
        </p:nvPicPr>
        <p:blipFill>
          <a:blip r:embed="rId2"/>
          <a:stretch>
            <a:fillRect/>
          </a:stretch>
        </p:blipFill>
        <p:spPr>
          <a:xfrm>
            <a:off x="8025788" y="842824"/>
            <a:ext cx="3448997" cy="5167037"/>
          </a:xfrm>
          <a:prstGeom prst="rect">
            <a:avLst/>
          </a:prstGeom>
        </p:spPr>
      </p:pic>
    </p:spTree>
    <p:extLst>
      <p:ext uri="{BB962C8B-B14F-4D97-AF65-F5344CB8AC3E}">
        <p14:creationId xmlns:p14="http://schemas.microsoft.com/office/powerpoint/2010/main" val="86086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5C908-C99A-F26A-EACA-F371DB80AB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FF6181-642D-AAAF-CFB8-CE5669FE2ACE}"/>
              </a:ext>
            </a:extLst>
          </p:cNvPr>
          <p:cNvSpPr>
            <a:spLocks noGrp="1"/>
          </p:cNvSpPr>
          <p:nvPr>
            <p:ph type="title"/>
          </p:nvPr>
        </p:nvSpPr>
        <p:spPr>
          <a:xfrm>
            <a:off x="762000" y="1138265"/>
            <a:ext cx="5791199" cy="1401183"/>
          </a:xfrm>
        </p:spPr>
        <p:txBody>
          <a:bodyPr vert="horz" lIns="91440" tIns="45720" rIns="91440" bIns="45720" rtlCol="0" anchor="t">
            <a:normAutofit/>
          </a:bodyPr>
          <a:lstStyle/>
          <a:p>
            <a:pPr>
              <a:spcAft>
                <a:spcPts val="741"/>
              </a:spcAft>
            </a:pPr>
            <a:r>
              <a:rPr lang="en-US" dirty="0"/>
              <a:t>(HOPWA)-Proposed Activities</a:t>
            </a:r>
          </a:p>
        </p:txBody>
      </p:sp>
      <p:sp>
        <p:nvSpPr>
          <p:cNvPr id="4" name="Text Placeholder 3">
            <a:extLst>
              <a:ext uri="{FF2B5EF4-FFF2-40B4-BE49-F238E27FC236}">
                <a16:creationId xmlns:a16="http://schemas.microsoft.com/office/drawing/2014/main" id="{BB2A709B-7CD2-2D19-6C8E-CA1FF36C775F}"/>
              </a:ext>
            </a:extLst>
          </p:cNvPr>
          <p:cNvSpPr>
            <a:spLocks noGrp="1"/>
          </p:cNvSpPr>
          <p:nvPr>
            <p:ph type="body" sz="half" idx="2"/>
          </p:nvPr>
        </p:nvSpPr>
        <p:spPr>
          <a:xfrm>
            <a:off x="762000" y="2246244"/>
            <a:ext cx="6473687" cy="3907868"/>
          </a:xfrm>
        </p:spPr>
        <p:txBody>
          <a:bodyPr vert="horz" lIns="91440" tIns="45720" rIns="91440" bIns="45720" rtlCol="0">
            <a:normAutofit fontScale="92500" lnSpcReduction="10000"/>
          </a:bodyPr>
          <a:lstStyle/>
          <a:p>
            <a:pPr marL="317457" indent="-228600">
              <a:spcAft>
                <a:spcPts val="741"/>
              </a:spcAft>
              <a:buSzPts val="1000"/>
              <a:buFont typeface="Arial" panose="020B0604020202020204" pitchFamily="34" charset="0"/>
              <a:buChar char="•"/>
              <a:tabLst>
                <a:tab pos="423276" algn="l"/>
              </a:tabLst>
            </a:pPr>
            <a:endParaRPr lang="en-US" dirty="0"/>
          </a:p>
          <a:p>
            <a:pPr indent="-228600">
              <a:lnSpc>
                <a:spcPct val="100000"/>
              </a:lnSpc>
              <a:spcBef>
                <a:spcPts val="555"/>
              </a:spcBef>
              <a:spcAft>
                <a:spcPts val="555"/>
              </a:spcAft>
              <a:buFont typeface="Arial" panose="020B0604020202020204" pitchFamily="34" charset="0"/>
              <a:buChar char="•"/>
            </a:pPr>
            <a:r>
              <a:rPr lang="en-US" sz="3000" dirty="0"/>
              <a:t>Housing Information</a:t>
            </a:r>
          </a:p>
          <a:p>
            <a:pPr indent="-228600">
              <a:lnSpc>
                <a:spcPct val="100000"/>
              </a:lnSpc>
              <a:spcBef>
                <a:spcPts val="555"/>
              </a:spcBef>
              <a:spcAft>
                <a:spcPts val="555"/>
              </a:spcAft>
              <a:buFont typeface="Arial" panose="020B0604020202020204" pitchFamily="34" charset="0"/>
              <a:buChar char="•"/>
            </a:pPr>
            <a:r>
              <a:rPr lang="en-US" sz="3000" dirty="0"/>
              <a:t>Supportive Services</a:t>
            </a:r>
          </a:p>
          <a:p>
            <a:pPr indent="-228600">
              <a:lnSpc>
                <a:spcPct val="100000"/>
              </a:lnSpc>
              <a:spcBef>
                <a:spcPts val="555"/>
              </a:spcBef>
              <a:spcAft>
                <a:spcPts val="555"/>
              </a:spcAft>
              <a:buFont typeface="Arial" panose="020B0604020202020204" pitchFamily="34" charset="0"/>
              <a:buChar char="•"/>
            </a:pPr>
            <a:r>
              <a:rPr lang="en-US" sz="3000" dirty="0"/>
              <a:t>Resource Identification</a:t>
            </a:r>
          </a:p>
          <a:p>
            <a:pPr indent="-228600">
              <a:lnSpc>
                <a:spcPct val="100000"/>
              </a:lnSpc>
              <a:spcBef>
                <a:spcPts val="555"/>
              </a:spcBef>
              <a:spcAft>
                <a:spcPts val="555"/>
              </a:spcAft>
              <a:buFont typeface="Arial" panose="020B0604020202020204" pitchFamily="34" charset="0"/>
              <a:buChar char="•"/>
            </a:pPr>
            <a:r>
              <a:rPr lang="en-US" sz="3000" dirty="0"/>
              <a:t>Acquisition, Construction, and Rehabilitation of structures used for eligible HOPWA activities</a:t>
            </a:r>
          </a:p>
          <a:p>
            <a:pPr indent="-228600">
              <a:lnSpc>
                <a:spcPct val="100000"/>
              </a:lnSpc>
              <a:spcBef>
                <a:spcPts val="555"/>
              </a:spcBef>
              <a:spcAft>
                <a:spcPts val="555"/>
              </a:spcAft>
              <a:buFont typeface="Arial" panose="020B0604020202020204" pitchFamily="34" charset="0"/>
              <a:buChar char="•"/>
            </a:pPr>
            <a:r>
              <a:rPr lang="en-US" sz="3000" dirty="0"/>
              <a:t>Technical Assistance</a:t>
            </a:r>
          </a:p>
          <a:p>
            <a:pPr marL="42328" indent="-228600">
              <a:buFont typeface="Arial" panose="020B0604020202020204" pitchFamily="34" charset="0"/>
              <a:buChar char="•"/>
              <a:defRPr/>
            </a:pPr>
            <a:endParaRPr lang="en-US" dirty="0"/>
          </a:p>
        </p:txBody>
      </p:sp>
      <p:pic>
        <p:nvPicPr>
          <p:cNvPr id="3" name="Picture 2">
            <a:extLst>
              <a:ext uri="{FF2B5EF4-FFF2-40B4-BE49-F238E27FC236}">
                <a16:creationId xmlns:a16="http://schemas.microsoft.com/office/drawing/2014/main" id="{1943BCC3-6AB4-951D-EA64-07C4C36F2B4D}"/>
              </a:ext>
            </a:extLst>
          </p:cNvPr>
          <p:cNvPicPr>
            <a:picLocks noChangeAspect="1"/>
          </p:cNvPicPr>
          <p:nvPr/>
        </p:nvPicPr>
        <p:blipFill>
          <a:blip r:embed="rId2"/>
          <a:stretch>
            <a:fillRect/>
          </a:stretch>
        </p:blipFill>
        <p:spPr>
          <a:xfrm>
            <a:off x="8025788" y="842824"/>
            <a:ext cx="3448997" cy="5167037"/>
          </a:xfrm>
          <a:prstGeom prst="rect">
            <a:avLst/>
          </a:prstGeom>
        </p:spPr>
      </p:pic>
    </p:spTree>
    <p:extLst>
      <p:ext uri="{BB962C8B-B14F-4D97-AF65-F5344CB8AC3E}">
        <p14:creationId xmlns:p14="http://schemas.microsoft.com/office/powerpoint/2010/main" val="2013582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6AF06-2E6E-EBFE-CC1E-FD7DAE67827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284AA6-0361-31F6-E7FF-7E8574B521B0}"/>
              </a:ext>
            </a:extLst>
          </p:cNvPr>
          <p:cNvSpPr>
            <a:spLocks noGrp="1"/>
          </p:cNvSpPr>
          <p:nvPr>
            <p:ph type="title"/>
          </p:nvPr>
        </p:nvSpPr>
        <p:spPr>
          <a:xfrm>
            <a:off x="1525011" y="926743"/>
            <a:ext cx="8382000" cy="787400"/>
          </a:xfrm>
        </p:spPr>
        <p:txBody>
          <a:bodyPr>
            <a:normAutofit fontScale="90000"/>
          </a:bodyPr>
          <a:lstStyle/>
          <a:p>
            <a:pPr>
              <a:spcAft>
                <a:spcPts val="741"/>
              </a:spcAft>
              <a:defRPr/>
            </a:pPr>
            <a:r>
              <a:rPr lang="en-US" sz="3200" dirty="0"/>
              <a:t>Housing Opportunity for Persons With AIDS Accomplishments 2025</a:t>
            </a:r>
          </a:p>
        </p:txBody>
      </p:sp>
      <p:graphicFrame>
        <p:nvGraphicFramePr>
          <p:cNvPr id="9" name="Diagram 8">
            <a:extLst>
              <a:ext uri="{FF2B5EF4-FFF2-40B4-BE49-F238E27FC236}">
                <a16:creationId xmlns:a16="http://schemas.microsoft.com/office/drawing/2014/main" id="{8F38EC98-FC14-2B3B-3ADF-CD2D77AB18A1}"/>
              </a:ext>
            </a:extLst>
          </p:cNvPr>
          <p:cNvGraphicFramePr/>
          <p:nvPr>
            <p:extLst>
              <p:ext uri="{D42A27DB-BD31-4B8C-83A1-F6EECF244321}">
                <p14:modId xmlns:p14="http://schemas.microsoft.com/office/powerpoint/2010/main" val="2329503111"/>
              </p:ext>
            </p:extLst>
          </p:nvPr>
        </p:nvGraphicFramePr>
        <p:xfrm>
          <a:off x="1677411" y="1714143"/>
          <a:ext cx="8077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1733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0B53D-074F-232E-6E38-621183D65FCA}"/>
              </a:ext>
            </a:extLst>
          </p:cNvPr>
          <p:cNvSpPr>
            <a:spLocks noGrp="1"/>
          </p:cNvSpPr>
          <p:nvPr>
            <p:ph type="title"/>
          </p:nvPr>
        </p:nvSpPr>
        <p:spPr>
          <a:xfrm>
            <a:off x="838200" y="1124695"/>
            <a:ext cx="10515600" cy="1009934"/>
          </a:xfrm>
        </p:spPr>
        <p:txBody>
          <a:bodyPr vert="horz" lIns="84659" tIns="42330" rIns="84659" bIns="42330" rtlCol="0" anchor="b">
            <a:normAutofit/>
          </a:bodyPr>
          <a:lstStyle/>
          <a:p>
            <a:pPr algn="r" defTabSz="846552"/>
            <a:r>
              <a:rPr lang="en-US" sz="3518">
                <a:solidFill>
                  <a:srgbClr val="FFFFFF"/>
                </a:solidFill>
              </a:rPr>
              <a:t>AGENDA</a:t>
            </a:r>
          </a:p>
        </p:txBody>
      </p:sp>
      <p:sp>
        <p:nvSpPr>
          <p:cNvPr id="3" name="Content Placeholder 2">
            <a:extLst>
              <a:ext uri="{FF2B5EF4-FFF2-40B4-BE49-F238E27FC236}">
                <a16:creationId xmlns:a16="http://schemas.microsoft.com/office/drawing/2014/main" id="{21BEAA18-FC13-A471-3235-045F252FD494}"/>
              </a:ext>
            </a:extLst>
          </p:cNvPr>
          <p:cNvSpPr>
            <a:spLocks noGrp="1"/>
          </p:cNvSpPr>
          <p:nvPr>
            <p:ph idx="1"/>
          </p:nvPr>
        </p:nvSpPr>
        <p:spPr>
          <a:xfrm>
            <a:off x="1674976" y="708093"/>
            <a:ext cx="7979101" cy="499006"/>
          </a:xfrm>
        </p:spPr>
        <p:txBody>
          <a:bodyPr/>
          <a:lstStyle/>
          <a:p>
            <a:pPr marL="0" indent="0" algn="ctr">
              <a:buNone/>
            </a:pPr>
            <a:r>
              <a:rPr lang="en-US" dirty="0"/>
              <a:t>Agenda</a:t>
            </a:r>
          </a:p>
        </p:txBody>
      </p:sp>
      <p:sp>
        <p:nvSpPr>
          <p:cNvPr id="5" name="TextBox 4">
            <a:extLst>
              <a:ext uri="{FF2B5EF4-FFF2-40B4-BE49-F238E27FC236}">
                <a16:creationId xmlns:a16="http://schemas.microsoft.com/office/drawing/2014/main" id="{48776A7D-FF22-DD8F-14A8-840E661AF86A}"/>
              </a:ext>
            </a:extLst>
          </p:cNvPr>
          <p:cNvSpPr txBox="1"/>
          <p:nvPr/>
        </p:nvSpPr>
        <p:spPr>
          <a:xfrm>
            <a:off x="2104491" y="1289505"/>
            <a:ext cx="8318525" cy="480131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253746"/>
                </a:solidFill>
                <a:uFillTx/>
                <a:latin typeface="Arial"/>
              </a:rPr>
              <a:t>Welcome/Introductions 	                             Lisa Coleman, MHC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253746"/>
                </a:solidFill>
                <a:uFillTx/>
                <a:latin typeface="Arial"/>
              </a:rPr>
              <a:t>                                                            </a:t>
            </a:r>
            <a:endParaRPr lang="en-US" sz="1800" b="0" i="0" u="none" strike="noStrike" kern="1200" cap="none" spc="0" baseline="0" dirty="0">
              <a:solidFill>
                <a:srgbClr val="253746"/>
              </a:solidFill>
              <a:uFillTx/>
              <a:latin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253746"/>
                </a:solidFill>
                <a:uFillTx/>
                <a:latin typeface="Arial"/>
              </a:rPr>
              <a:t>Citizen Participation Plan Overview                </a:t>
            </a:r>
            <a:r>
              <a:rPr lang="en-US" sz="1700" b="0" i="0" u="none" strike="noStrike" kern="1200" cap="none" spc="0" baseline="0" dirty="0">
                <a:solidFill>
                  <a:srgbClr val="253746"/>
                </a:solidFill>
                <a:uFillTx/>
                <a:latin typeface="Arial"/>
              </a:rPr>
              <a:t>David Hancock, MHC</a:t>
            </a:r>
            <a:endParaRPr lang="en-US" sz="1800" b="0" i="0" u="none" strike="noStrike" kern="1200" cap="none" spc="0" baseline="0" dirty="0">
              <a:solidFill>
                <a:srgbClr val="253746"/>
              </a:solidFill>
              <a:uFillTx/>
              <a:latin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253746"/>
              </a:solidFill>
              <a:uFillTx/>
              <a:latin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253746"/>
                </a:solidFill>
                <a:uFillTx/>
                <a:latin typeface="Arial"/>
              </a:rPr>
              <a:t>ESG &amp; HOPWA Programs Overview 	Tamara Stewart, MHC</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253746"/>
              </a:solidFill>
              <a:uFillTx/>
              <a:latin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253746"/>
                </a:solidFill>
                <a:uFillTx/>
                <a:latin typeface="Arial"/>
              </a:rPr>
              <a:t>HOME &amp; HTF Program Overview 		Kimberly Stamps, MHC</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253746"/>
                </a:solidFill>
                <a:uFillTx/>
                <a:latin typeface="Arial"/>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253746"/>
                </a:solidFill>
                <a:uFillTx/>
                <a:latin typeface="Arial"/>
              </a:rPr>
              <a:t>CDBG Program Overview 			Lisa Maxwell, MDA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253746"/>
              </a:solidFill>
              <a:uFillTx/>
              <a:latin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253746"/>
                </a:solidFill>
                <a:uFillTx/>
                <a:latin typeface="Arial"/>
              </a:rPr>
              <a:t>Open Discussion 				All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253746"/>
              </a:solidFill>
              <a:uFillTx/>
              <a:latin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253746"/>
                </a:solidFill>
                <a:uFillTx/>
                <a:latin typeface="Arial"/>
              </a:rPr>
              <a:t>Closing Remarks 				David Hancock, MHC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253746"/>
              </a:solidFill>
              <a:uFillTx/>
              <a:latin typeface="Aria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253746"/>
                </a:solidFill>
                <a:uFillTx/>
                <a:latin typeface="Arial"/>
              </a:rPr>
              <a:t>Adjourn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253746"/>
              </a:solidFill>
              <a:uFillTx/>
              <a:latin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253746"/>
              </a:solidFill>
              <a:uFillTx/>
              <a:latin typeface="Arial"/>
            </a:endParaRPr>
          </a:p>
        </p:txBody>
      </p:sp>
    </p:spTree>
    <p:extLst>
      <p:ext uri="{BB962C8B-B14F-4D97-AF65-F5344CB8AC3E}">
        <p14:creationId xmlns:p14="http://schemas.microsoft.com/office/powerpoint/2010/main" val="2349225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5A9DD-418F-BD9D-3ADA-6EC113BB52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DF5892-8CF5-F42B-F620-D75DE2B5C137}"/>
              </a:ext>
            </a:extLst>
          </p:cNvPr>
          <p:cNvSpPr>
            <a:spLocks noGrp="1"/>
          </p:cNvSpPr>
          <p:nvPr>
            <p:ph type="title"/>
          </p:nvPr>
        </p:nvSpPr>
        <p:spPr/>
        <p:txBody>
          <a:bodyPr/>
          <a:lstStyle/>
          <a:p>
            <a:r>
              <a:rPr lang="en-US" dirty="0"/>
              <a:t>HOPWA 2026 Overview </a:t>
            </a:r>
          </a:p>
        </p:txBody>
      </p:sp>
      <p:sp>
        <p:nvSpPr>
          <p:cNvPr id="3" name="Content Placeholder 2">
            <a:extLst>
              <a:ext uri="{FF2B5EF4-FFF2-40B4-BE49-F238E27FC236}">
                <a16:creationId xmlns:a16="http://schemas.microsoft.com/office/drawing/2014/main" id="{FB259E04-6716-B6D8-CC50-C0CA19A8C00A}"/>
              </a:ext>
            </a:extLst>
          </p:cNvPr>
          <p:cNvSpPr>
            <a:spLocks noGrp="1"/>
          </p:cNvSpPr>
          <p:nvPr>
            <p:ph idx="1"/>
          </p:nvPr>
        </p:nvSpPr>
        <p:spPr/>
        <p:txBody>
          <a:bodyPr>
            <a:normAutofit/>
          </a:bodyPr>
          <a:lstStyle/>
          <a:p>
            <a:r>
              <a:rPr lang="en-US" b="1" dirty="0"/>
              <a:t>Available Funds:</a:t>
            </a:r>
            <a:r>
              <a:rPr lang="en-US" dirty="0"/>
              <a:t> </a:t>
            </a:r>
            <a:r>
              <a:rPr lang="en-US" b="1" dirty="0"/>
              <a:t>$3,546,288.02 </a:t>
            </a:r>
            <a:r>
              <a:rPr lang="en-US" dirty="0"/>
              <a:t>. </a:t>
            </a:r>
          </a:p>
          <a:p>
            <a:pPr lvl="1"/>
            <a:r>
              <a:rPr lang="en-US" dirty="0"/>
              <a:t>2026= $2,911,562  and 2025 carryover = $634,726.02  </a:t>
            </a:r>
            <a:endParaRPr lang="en-US" dirty="0">
              <a:solidFill>
                <a:srgbClr val="000000"/>
              </a:solidFill>
            </a:endParaRPr>
          </a:p>
          <a:p>
            <a:r>
              <a:rPr lang="en-US" b="1" dirty="0"/>
              <a:t>Eligible Applicants</a:t>
            </a:r>
            <a:r>
              <a:rPr lang="en-US" dirty="0"/>
              <a:t>: Private nonprofit organizations, units of general-purpose local government, faith base agencies. </a:t>
            </a:r>
          </a:p>
          <a:p>
            <a:r>
              <a:rPr lang="en-US" b="1" dirty="0"/>
              <a:t>Financial Responsibility</a:t>
            </a:r>
            <a:r>
              <a:rPr lang="en-US" dirty="0"/>
              <a:t>: Funded agencies are encouraged to provide leverage funds that can be used with the HOPWA grant.</a:t>
            </a:r>
          </a:p>
          <a:p>
            <a:r>
              <a:rPr lang="en-US" b="1" dirty="0"/>
              <a:t>Funding Ranking Structure: </a:t>
            </a:r>
            <a:r>
              <a:rPr lang="en-US" dirty="0"/>
              <a:t>HOPWA funds are awarded competitively to agencies that meet threshold requirements and achieve the minimum score (75 points).</a:t>
            </a:r>
          </a:p>
        </p:txBody>
      </p:sp>
    </p:spTree>
    <p:extLst>
      <p:ext uri="{BB962C8B-B14F-4D97-AF65-F5344CB8AC3E}">
        <p14:creationId xmlns:p14="http://schemas.microsoft.com/office/powerpoint/2010/main" val="3003535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7BDB1-2938-EE05-4B68-6A6F1C84504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E24E6F-8E17-CB5A-30A7-84BFDDC49EE3}"/>
              </a:ext>
            </a:extLst>
          </p:cNvPr>
          <p:cNvSpPr>
            <a:spLocks noGrp="1"/>
          </p:cNvSpPr>
          <p:nvPr>
            <p:ph type="title"/>
          </p:nvPr>
        </p:nvSpPr>
        <p:spPr>
          <a:xfrm>
            <a:off x="1780820" y="710599"/>
            <a:ext cx="8382000" cy="787400"/>
          </a:xfrm>
        </p:spPr>
        <p:txBody>
          <a:bodyPr>
            <a:normAutofit fontScale="90000"/>
          </a:bodyPr>
          <a:lstStyle/>
          <a:p>
            <a:pPr>
              <a:spcAft>
                <a:spcPts val="741"/>
              </a:spcAft>
              <a:defRPr/>
            </a:pPr>
            <a:r>
              <a:rPr lang="en-US" sz="3200" dirty="0"/>
              <a:t>HOPWA</a:t>
            </a:r>
            <a:br>
              <a:rPr lang="en-US" sz="3200" dirty="0"/>
            </a:br>
            <a:r>
              <a:rPr lang="en-US" sz="3200" dirty="0"/>
              <a:t>2026 Estimated Funding by Activity</a:t>
            </a:r>
          </a:p>
        </p:txBody>
      </p:sp>
      <p:sp>
        <p:nvSpPr>
          <p:cNvPr id="5" name="Rectangle 1">
            <a:extLst>
              <a:ext uri="{FF2B5EF4-FFF2-40B4-BE49-F238E27FC236}">
                <a16:creationId xmlns:a16="http://schemas.microsoft.com/office/drawing/2014/main" id="{CC5CAAFF-17C5-64F5-4AD2-2D18372DD457}"/>
              </a:ext>
            </a:extLst>
          </p:cNvPr>
          <p:cNvSpPr>
            <a:spLocks noChangeArrowheads="1"/>
          </p:cNvSpPr>
          <p:nvPr/>
        </p:nvSpPr>
        <p:spPr bwMode="auto">
          <a:xfrm>
            <a:off x="4908550" y="1752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163B99F7-FDE6-D742-832B-9D07BEB488E4}"/>
              </a:ext>
            </a:extLst>
          </p:cNvPr>
          <p:cNvSpPr txBox="1"/>
          <p:nvPr/>
        </p:nvSpPr>
        <p:spPr>
          <a:xfrm>
            <a:off x="9126747" y="1497999"/>
            <a:ext cx="2932981" cy="3693319"/>
          </a:xfrm>
          <a:prstGeom prst="rect">
            <a:avLst/>
          </a:prstGeom>
          <a:noFill/>
        </p:spPr>
        <p:txBody>
          <a:bodyPr wrap="square" rtlCol="0">
            <a:spAutoFit/>
          </a:bodyPr>
          <a:lstStyle/>
          <a:p>
            <a:r>
              <a:rPr lang="en-US" dirty="0">
                <a:solidFill>
                  <a:srgbClr val="000000"/>
                </a:solidFill>
                <a:latin typeface="Verdana" panose="020B0604030504040204" pitchFamily="34" charset="0"/>
              </a:rPr>
              <a:t>Funding is subject to change based on community needs and approved projects.</a:t>
            </a:r>
          </a:p>
          <a:p>
            <a:endParaRPr lang="en-US" dirty="0">
              <a:solidFill>
                <a:srgbClr val="000000"/>
              </a:solidFill>
              <a:latin typeface="Verdana" panose="020B0604030504040204" pitchFamily="34" charset="0"/>
            </a:endParaRPr>
          </a:p>
          <a:p>
            <a:r>
              <a:rPr lang="en-US" dirty="0">
                <a:solidFill>
                  <a:srgbClr val="000000"/>
                </a:solidFill>
                <a:latin typeface="Verdana" pitchFamily="34"/>
              </a:rPr>
              <a:t>*MHC may implement staffing expenditure caps that may not exceed 50% of the agency’s award not including HOPWA Admin. </a:t>
            </a:r>
          </a:p>
          <a:p>
            <a:endParaRPr lang="en-US" dirty="0"/>
          </a:p>
        </p:txBody>
      </p:sp>
      <p:graphicFrame>
        <p:nvGraphicFramePr>
          <p:cNvPr id="8" name="Table 7">
            <a:extLst>
              <a:ext uri="{FF2B5EF4-FFF2-40B4-BE49-F238E27FC236}">
                <a16:creationId xmlns:a16="http://schemas.microsoft.com/office/drawing/2014/main" id="{57E364B0-B82A-C0B0-65D0-F07E735C4226}"/>
              </a:ext>
            </a:extLst>
          </p:cNvPr>
          <p:cNvGraphicFramePr>
            <a:graphicFrameLocks noGrp="1"/>
          </p:cNvGraphicFramePr>
          <p:nvPr>
            <p:extLst>
              <p:ext uri="{D42A27DB-BD31-4B8C-83A1-F6EECF244321}">
                <p14:modId xmlns:p14="http://schemas.microsoft.com/office/powerpoint/2010/main" val="1259288407"/>
              </p:ext>
            </p:extLst>
          </p:nvPr>
        </p:nvGraphicFramePr>
        <p:xfrm>
          <a:off x="569343" y="1497999"/>
          <a:ext cx="8108831" cy="5046345"/>
        </p:xfrm>
        <a:graphic>
          <a:graphicData uri="http://schemas.openxmlformats.org/drawingml/2006/table">
            <a:tbl>
              <a:tblPr firstRow="1" bandRow="1">
                <a:tableStyleId>{5C22544A-7EE6-4342-B048-85BDC9FD1C3A}</a:tableStyleId>
              </a:tblPr>
              <a:tblGrid>
                <a:gridCol w="2648310">
                  <a:extLst>
                    <a:ext uri="{9D8B030D-6E8A-4147-A177-3AD203B41FA5}">
                      <a16:colId xmlns:a16="http://schemas.microsoft.com/office/drawing/2014/main" val="759903795"/>
                    </a:ext>
                  </a:extLst>
                </a:gridCol>
                <a:gridCol w="1406105">
                  <a:extLst>
                    <a:ext uri="{9D8B030D-6E8A-4147-A177-3AD203B41FA5}">
                      <a16:colId xmlns:a16="http://schemas.microsoft.com/office/drawing/2014/main" val="1348475265"/>
                    </a:ext>
                  </a:extLst>
                </a:gridCol>
                <a:gridCol w="2027208">
                  <a:extLst>
                    <a:ext uri="{9D8B030D-6E8A-4147-A177-3AD203B41FA5}">
                      <a16:colId xmlns:a16="http://schemas.microsoft.com/office/drawing/2014/main" val="2407924874"/>
                    </a:ext>
                  </a:extLst>
                </a:gridCol>
                <a:gridCol w="2027208">
                  <a:extLst>
                    <a:ext uri="{9D8B030D-6E8A-4147-A177-3AD203B41FA5}">
                      <a16:colId xmlns:a16="http://schemas.microsoft.com/office/drawing/2014/main" val="1097527633"/>
                    </a:ext>
                  </a:extLst>
                </a:gridCol>
              </a:tblGrid>
              <a:tr h="370840">
                <a:tc gridSpan="4">
                  <a:txBody>
                    <a:bodyPr/>
                    <a:lstStyle/>
                    <a:p>
                      <a:pPr algn="ctr" fontAlgn="ctr">
                        <a:buNone/>
                      </a:pPr>
                      <a:r>
                        <a:rPr lang="en-US" sz="1600" b="1" i="0" u="none" strike="noStrike" dirty="0">
                          <a:solidFill>
                            <a:schemeClr val="bg1"/>
                          </a:solidFill>
                          <a:effectLst/>
                          <a:latin typeface="Arial" panose="020B0604020202020204" pitchFamily="34" charset="0"/>
                        </a:rPr>
                        <a:t>HOPWA 2026</a:t>
                      </a:r>
                    </a:p>
                  </a:txBody>
                  <a:tcPr marL="9525" marR="9525" marT="9525" marB="0" anchor="ctr"/>
                </a:tc>
                <a:tc hMerge="1">
                  <a:txBody>
                    <a:bodyPr/>
                    <a:lstStyle/>
                    <a:p>
                      <a:pPr algn="l" fontAlgn="ctr">
                        <a:buNone/>
                      </a:pPr>
                      <a:endParaRPr lang="en-US" sz="1600" b="1" i="0" u="none" strike="noStrike" dirty="0">
                        <a:solidFill>
                          <a:srgbClr val="000000"/>
                        </a:solidFill>
                        <a:effectLst/>
                        <a:latin typeface="Arial" panose="020B0604020202020204" pitchFamily="34" charset="0"/>
                      </a:endParaRPr>
                    </a:p>
                  </a:txBody>
                  <a:tcPr marL="9525" marR="9525" marT="9525" marB="0" anchor="ctr"/>
                </a:tc>
                <a:tc hMerge="1">
                  <a:txBody>
                    <a:bodyPr/>
                    <a:lstStyle/>
                    <a:p>
                      <a:pPr algn="l" fontAlgn="ctr">
                        <a:buNone/>
                      </a:pPr>
                      <a:endParaRPr lang="en-US" sz="1600" b="1" i="0" u="none" strike="noStrike" dirty="0">
                        <a:solidFill>
                          <a:srgbClr val="000000"/>
                        </a:solidFill>
                        <a:effectLst/>
                        <a:latin typeface="Arial" panose="020B0604020202020204" pitchFamily="34" charset="0"/>
                      </a:endParaRPr>
                    </a:p>
                  </a:txBody>
                  <a:tcPr marL="9525" marR="9525" marT="9525" marB="0" anchor="ctr"/>
                </a:tc>
                <a:tc hMerge="1">
                  <a:txBody>
                    <a:bodyPr/>
                    <a:lstStyle/>
                    <a:p>
                      <a:pPr algn="l" fontAlgn="ctr">
                        <a:buNone/>
                      </a:pPr>
                      <a:endParaRPr lang="en-US" sz="16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789625657"/>
                  </a:ext>
                </a:extLst>
              </a:tr>
              <a:tr h="370840">
                <a:tc>
                  <a:txBody>
                    <a:bodyPr/>
                    <a:lstStyle/>
                    <a:p>
                      <a:pPr algn="l" fontAlgn="ctr">
                        <a:buNone/>
                      </a:pPr>
                      <a:r>
                        <a:rPr lang="en-US" sz="1400" u="none" strike="noStrike" dirty="0">
                          <a:solidFill>
                            <a:schemeClr val="bg1"/>
                          </a:solidFill>
                          <a:effectLst/>
                        </a:rPr>
                        <a:t>   Program Activities </a:t>
                      </a:r>
                      <a:endParaRPr lang="en-US" sz="1400" b="1" i="0" u="none" strike="noStrike" dirty="0">
                        <a:solidFill>
                          <a:schemeClr val="bg1"/>
                        </a:solidFill>
                        <a:effectLst/>
                        <a:latin typeface="Arial" panose="020B0604020202020204" pitchFamily="34" charset="0"/>
                      </a:endParaRPr>
                    </a:p>
                  </a:txBody>
                  <a:tcPr marL="9525" marR="9525" marT="9525" marB="0" anchor="ctr">
                    <a:solidFill>
                      <a:schemeClr val="accent1">
                        <a:lumMod val="75000"/>
                      </a:schemeClr>
                    </a:solidFill>
                  </a:tcPr>
                </a:tc>
                <a:tc>
                  <a:txBody>
                    <a:bodyPr/>
                    <a:lstStyle/>
                    <a:p>
                      <a:pPr algn="l" fontAlgn="ctr">
                        <a:buNone/>
                      </a:pPr>
                      <a:r>
                        <a:rPr lang="en-US" sz="1400" u="none" strike="noStrike" dirty="0">
                          <a:solidFill>
                            <a:schemeClr val="bg1"/>
                          </a:solidFill>
                          <a:effectLst/>
                        </a:rPr>
                        <a:t>Approximate %    </a:t>
                      </a:r>
                      <a:endParaRPr lang="en-US" sz="1400" b="1" i="0" u="none" strike="noStrike" dirty="0">
                        <a:solidFill>
                          <a:schemeClr val="bg1"/>
                        </a:solidFill>
                        <a:effectLst/>
                        <a:latin typeface="Arial" panose="020B0604020202020204" pitchFamily="34" charset="0"/>
                      </a:endParaRPr>
                    </a:p>
                  </a:txBody>
                  <a:tcPr marL="9525" marR="9525" marT="9525" marB="0" anchor="ctr">
                    <a:solidFill>
                      <a:schemeClr val="accent1">
                        <a:lumMod val="75000"/>
                      </a:schemeClr>
                    </a:solidFill>
                  </a:tcPr>
                </a:tc>
                <a:tc>
                  <a:txBody>
                    <a:bodyPr/>
                    <a:lstStyle/>
                    <a:p>
                      <a:pPr algn="l" fontAlgn="ctr">
                        <a:buNone/>
                      </a:pPr>
                      <a:r>
                        <a:rPr lang="en-US" sz="1400" u="none" strike="noStrike" dirty="0">
                          <a:solidFill>
                            <a:schemeClr val="bg1"/>
                          </a:solidFill>
                          <a:effectLst/>
                        </a:rPr>
                        <a:t>Approximate Allocation</a:t>
                      </a:r>
                      <a:endParaRPr lang="en-US" sz="1400" b="1" i="0" u="none" strike="noStrike" dirty="0">
                        <a:solidFill>
                          <a:schemeClr val="bg1"/>
                        </a:solidFill>
                        <a:effectLst/>
                        <a:latin typeface="Arial" panose="020B0604020202020204" pitchFamily="34" charset="0"/>
                      </a:endParaRPr>
                    </a:p>
                  </a:txBody>
                  <a:tcPr marL="9525" marR="9525" marT="9525" marB="0" anchor="ctr">
                    <a:solidFill>
                      <a:schemeClr val="accent1">
                        <a:lumMod val="75000"/>
                      </a:schemeClr>
                    </a:solidFill>
                  </a:tcPr>
                </a:tc>
                <a:tc>
                  <a:txBody>
                    <a:bodyPr/>
                    <a:lstStyle/>
                    <a:p>
                      <a:pPr algn="l" fontAlgn="ctr">
                        <a:buNone/>
                      </a:pPr>
                      <a:r>
                        <a:rPr lang="en-US" sz="1400" u="none" strike="noStrike" dirty="0">
                          <a:solidFill>
                            <a:schemeClr val="bg1"/>
                          </a:solidFill>
                          <a:effectLst/>
                        </a:rPr>
                        <a:t>Goals</a:t>
                      </a:r>
                      <a:endParaRPr lang="en-US" sz="1400" b="1" i="0" u="none" strike="noStrike" dirty="0">
                        <a:solidFill>
                          <a:schemeClr val="bg1"/>
                        </a:solidFill>
                        <a:effectLst/>
                        <a:latin typeface="Arial" panose="020B0604020202020204" pitchFamily="34" charset="0"/>
                      </a:endParaRPr>
                    </a:p>
                  </a:txBody>
                  <a:tcPr marL="9525" marR="9525" marT="9525" marB="0" anchor="ctr">
                    <a:solidFill>
                      <a:schemeClr val="accent1">
                        <a:lumMod val="75000"/>
                      </a:schemeClr>
                    </a:solidFill>
                  </a:tcPr>
                </a:tc>
                <a:extLst>
                  <a:ext uri="{0D108BD9-81ED-4DB2-BD59-A6C34878D82A}">
                    <a16:rowId xmlns:a16="http://schemas.microsoft.com/office/drawing/2014/main" val="923202577"/>
                  </a:ext>
                </a:extLst>
              </a:tr>
              <a:tr h="370840">
                <a:tc>
                  <a:txBody>
                    <a:bodyPr/>
                    <a:lstStyle/>
                    <a:p>
                      <a:pPr algn="l" fontAlgn="ctr">
                        <a:buNone/>
                      </a:pPr>
                      <a:r>
                        <a:rPr lang="en-US" sz="1400" u="none" strike="noStrike" dirty="0">
                          <a:effectLst/>
                        </a:rPr>
                        <a:t>TBRA</a:t>
                      </a:r>
                      <a:endParaRPr lang="en-US"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buNone/>
                      </a:pPr>
                      <a:r>
                        <a:rPr lang="en-US" sz="1400" u="none" strike="noStrike" dirty="0">
                          <a:effectLst/>
                        </a:rPr>
                        <a:t>35%</a:t>
                      </a:r>
                      <a:endParaRPr lang="en-US"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buNone/>
                      </a:pPr>
                      <a:r>
                        <a:rPr lang="en-US" sz="1400" u="none" strike="noStrike" dirty="0">
                          <a:effectLst/>
                        </a:rPr>
                        <a:t>$1,241,200.82 </a:t>
                      </a:r>
                      <a:endParaRPr lang="en-US"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buNone/>
                      </a:pPr>
                      <a:r>
                        <a:rPr lang="en-US" sz="1400" u="none" strike="noStrike" dirty="0">
                          <a:effectLst/>
                        </a:rPr>
                        <a:t>140</a:t>
                      </a:r>
                      <a:endParaRPr lang="en-US" sz="14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221112690"/>
                  </a:ext>
                </a:extLst>
              </a:tr>
              <a:tr h="370840">
                <a:tc>
                  <a:txBody>
                    <a:bodyPr/>
                    <a:lstStyle/>
                    <a:p>
                      <a:pPr algn="l" fontAlgn="ctr">
                        <a:buNone/>
                      </a:pPr>
                      <a:r>
                        <a:rPr lang="en-US" sz="1400" u="none" strike="noStrike" dirty="0">
                          <a:effectLst/>
                        </a:rPr>
                        <a:t>SS</a:t>
                      </a:r>
                      <a:endParaRPr lang="en-US"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buNone/>
                      </a:pPr>
                      <a:r>
                        <a:rPr lang="en-US" sz="1400" u="none" strike="noStrike" dirty="0">
                          <a:effectLst/>
                        </a:rPr>
                        <a:t>20%</a:t>
                      </a:r>
                      <a:endParaRPr lang="en-US"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buNone/>
                      </a:pPr>
                      <a:r>
                        <a:rPr lang="en-US" sz="1400" u="none" strike="noStrike" dirty="0">
                          <a:effectLst/>
                        </a:rPr>
                        <a:t>$709,257.60 </a:t>
                      </a:r>
                      <a:endParaRPr lang="en-US"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buNone/>
                      </a:pPr>
                      <a:r>
                        <a:rPr lang="en-US" sz="1400" u="none" strike="noStrike" dirty="0">
                          <a:effectLst/>
                        </a:rPr>
                        <a:t>300</a:t>
                      </a:r>
                      <a:endParaRPr lang="en-US" sz="14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774806785"/>
                  </a:ext>
                </a:extLst>
              </a:tr>
              <a:tr h="370840">
                <a:tc>
                  <a:txBody>
                    <a:bodyPr/>
                    <a:lstStyle/>
                    <a:p>
                      <a:pPr algn="l" fontAlgn="ctr">
                        <a:buNone/>
                      </a:pPr>
                      <a:r>
                        <a:rPr lang="en-US" sz="1400" u="none" strike="noStrike" dirty="0">
                          <a:effectLst/>
                        </a:rPr>
                        <a:t>PHP</a:t>
                      </a:r>
                      <a:endParaRPr lang="en-US"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buNone/>
                      </a:pPr>
                      <a:r>
                        <a:rPr lang="en-US" sz="1400" u="none" strike="noStrike" dirty="0">
                          <a:effectLst/>
                        </a:rPr>
                        <a:t>2%</a:t>
                      </a:r>
                      <a:endParaRPr lang="en-US"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buNone/>
                      </a:pPr>
                      <a:r>
                        <a:rPr lang="en-US" sz="1400" u="none" strike="noStrike" dirty="0">
                          <a:effectLst/>
                        </a:rPr>
                        <a:t>$70,925.76 </a:t>
                      </a:r>
                      <a:endParaRPr lang="en-US"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buNone/>
                      </a:pPr>
                      <a:r>
                        <a:rPr lang="en-US" sz="1400" u="none" strike="noStrike">
                          <a:effectLst/>
                        </a:rPr>
                        <a:t> </a:t>
                      </a:r>
                      <a:endParaRPr lang="en-US" sz="14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202668780"/>
                  </a:ext>
                </a:extLst>
              </a:tr>
              <a:tr h="370840">
                <a:tc>
                  <a:txBody>
                    <a:bodyPr/>
                    <a:lstStyle/>
                    <a:p>
                      <a:pPr algn="l" fontAlgn="ctr">
                        <a:buNone/>
                      </a:pPr>
                      <a:r>
                        <a:rPr lang="en-US" sz="1400" u="none" strike="noStrike" dirty="0">
                          <a:effectLst/>
                        </a:rPr>
                        <a:t>STRMU</a:t>
                      </a:r>
                      <a:endParaRPr lang="en-US"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buNone/>
                      </a:pPr>
                      <a:r>
                        <a:rPr lang="en-US" sz="1400" u="none" strike="noStrike" dirty="0">
                          <a:effectLst/>
                        </a:rPr>
                        <a:t>10%</a:t>
                      </a:r>
                      <a:endParaRPr lang="en-US"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buNone/>
                      </a:pPr>
                      <a:r>
                        <a:rPr lang="en-US" sz="1400" u="none" strike="noStrike" dirty="0">
                          <a:effectLst/>
                        </a:rPr>
                        <a:t>$354,628.80 </a:t>
                      </a:r>
                      <a:endParaRPr lang="en-US"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buNone/>
                      </a:pPr>
                      <a:r>
                        <a:rPr lang="en-US" sz="1400" u="none" strike="noStrike" dirty="0">
                          <a:effectLst/>
                        </a:rPr>
                        <a:t>110</a:t>
                      </a:r>
                      <a:endParaRPr lang="en-US" sz="14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171637248"/>
                  </a:ext>
                </a:extLst>
              </a:tr>
              <a:tr h="370840">
                <a:tc>
                  <a:txBody>
                    <a:bodyPr/>
                    <a:lstStyle/>
                    <a:p>
                      <a:pPr algn="l" fontAlgn="ctr">
                        <a:buNone/>
                      </a:pPr>
                      <a:r>
                        <a:rPr lang="en-US" sz="1400" u="none" strike="noStrike">
                          <a:effectLst/>
                        </a:rPr>
                        <a:t>Facility </a:t>
                      </a:r>
                      <a:endParaRPr lang="en-US" sz="14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buNone/>
                      </a:pPr>
                      <a:r>
                        <a:rPr lang="en-US" sz="1400" u="none" strike="noStrike" dirty="0">
                          <a:effectLst/>
                        </a:rPr>
                        <a:t>13%</a:t>
                      </a:r>
                      <a:endParaRPr lang="en-US"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buNone/>
                      </a:pPr>
                      <a:r>
                        <a:rPr lang="en-US" sz="1400" u="none" strike="noStrike" dirty="0">
                          <a:effectLst/>
                        </a:rPr>
                        <a:t>$461,017.44 </a:t>
                      </a:r>
                      <a:endParaRPr lang="en-US"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buNone/>
                      </a:pPr>
                      <a:r>
                        <a:rPr lang="en-US" sz="1400" u="none" strike="noStrike">
                          <a:effectLst/>
                        </a:rPr>
                        <a:t>50</a:t>
                      </a:r>
                      <a:endParaRPr lang="en-US" sz="14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5877497"/>
                  </a:ext>
                </a:extLst>
              </a:tr>
              <a:tr h="370840">
                <a:tc>
                  <a:txBody>
                    <a:bodyPr/>
                    <a:lstStyle/>
                    <a:p>
                      <a:pPr algn="l" fontAlgn="ctr">
                        <a:buNone/>
                      </a:pPr>
                      <a:r>
                        <a:rPr lang="en-US" sz="1400" u="none" strike="noStrike">
                          <a:effectLst/>
                        </a:rPr>
                        <a:t>R-ID</a:t>
                      </a:r>
                      <a:endParaRPr lang="en-US" sz="14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buNone/>
                      </a:pPr>
                      <a:r>
                        <a:rPr lang="en-US" sz="1400" u="none" strike="noStrike">
                          <a:effectLst/>
                        </a:rPr>
                        <a:t>2%</a:t>
                      </a:r>
                      <a:endParaRPr lang="en-US" sz="14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buNone/>
                      </a:pPr>
                      <a:r>
                        <a:rPr lang="en-US" sz="1400" u="none" strike="noStrike" dirty="0">
                          <a:effectLst/>
                        </a:rPr>
                        <a:t>$70,925.76 </a:t>
                      </a:r>
                      <a:endParaRPr lang="en-US"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buNone/>
                      </a:pPr>
                      <a:r>
                        <a:rPr lang="en-US" sz="1400" u="none" strike="noStrike">
                          <a:effectLst/>
                        </a:rPr>
                        <a:t> </a:t>
                      </a:r>
                      <a:endParaRPr lang="en-US" sz="14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145051675"/>
                  </a:ext>
                </a:extLst>
              </a:tr>
              <a:tr h="370840">
                <a:tc>
                  <a:txBody>
                    <a:bodyPr/>
                    <a:lstStyle/>
                    <a:p>
                      <a:pPr algn="l" fontAlgn="ctr">
                        <a:buNone/>
                      </a:pPr>
                      <a:r>
                        <a:rPr lang="en-US" sz="1400" u="none" strike="noStrike" dirty="0">
                          <a:effectLst/>
                        </a:rPr>
                        <a:t>B &amp; M</a:t>
                      </a:r>
                      <a:br>
                        <a:rPr lang="en-US" sz="1400" u="none" strike="noStrike" dirty="0">
                          <a:effectLst/>
                        </a:rPr>
                      </a:br>
                      <a:r>
                        <a:rPr lang="en-US" sz="1050" u="none" strike="noStrike" dirty="0">
                          <a:effectLst/>
                        </a:rPr>
                        <a:t>(funds not allocated to development will be available for other approved activities)  </a:t>
                      </a:r>
                      <a:r>
                        <a:rPr lang="en-US" sz="1400" u="none" strike="noStrike" dirty="0">
                          <a:effectLst/>
                        </a:rPr>
                        <a:t>         </a:t>
                      </a:r>
                      <a:endParaRPr lang="en-US"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buNone/>
                      </a:pPr>
                      <a:r>
                        <a:rPr lang="en-US" sz="1400" u="none" strike="noStrike" dirty="0">
                          <a:effectLst/>
                        </a:rPr>
                        <a:t>8%</a:t>
                      </a:r>
                      <a:endParaRPr lang="en-US"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buNone/>
                      </a:pPr>
                      <a:r>
                        <a:rPr lang="en-US" sz="1400" u="none" strike="noStrike" dirty="0">
                          <a:effectLst/>
                        </a:rPr>
                        <a:t>$283,703.04 </a:t>
                      </a:r>
                      <a:endParaRPr lang="en-US"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buNone/>
                      </a:pPr>
                      <a:r>
                        <a:rPr lang="en-US" sz="1400" u="none" strike="noStrike">
                          <a:effectLst/>
                        </a:rPr>
                        <a:t>3</a:t>
                      </a:r>
                      <a:endParaRPr lang="en-US" sz="14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667137481"/>
                  </a:ext>
                </a:extLst>
              </a:tr>
              <a:tr h="370840">
                <a:tc>
                  <a:txBody>
                    <a:bodyPr/>
                    <a:lstStyle/>
                    <a:p>
                      <a:pPr algn="l" fontAlgn="ctr">
                        <a:buNone/>
                      </a:pPr>
                      <a:r>
                        <a:rPr lang="en-US" sz="1400" u="none" strike="noStrike">
                          <a:effectLst/>
                        </a:rPr>
                        <a:t>Administration</a:t>
                      </a:r>
                      <a:endParaRPr lang="en-US" sz="14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buNone/>
                      </a:pPr>
                      <a:r>
                        <a:rPr lang="en-US" sz="1400" u="none" strike="noStrike">
                          <a:effectLst/>
                        </a:rPr>
                        <a:t>7%</a:t>
                      </a:r>
                      <a:endParaRPr lang="en-US" sz="14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buNone/>
                      </a:pPr>
                      <a:r>
                        <a:rPr lang="en-US" sz="1400" u="none" strike="noStrike" dirty="0">
                          <a:effectLst/>
                        </a:rPr>
                        <a:t>$248,240.16 </a:t>
                      </a:r>
                      <a:endParaRPr lang="en-US"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buNone/>
                      </a:pPr>
                      <a:r>
                        <a:rPr lang="en-US" sz="1400" u="none" strike="noStrike" dirty="0">
                          <a:effectLst/>
                        </a:rPr>
                        <a:t> </a:t>
                      </a:r>
                      <a:endParaRPr lang="en-US" sz="14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239177553"/>
                  </a:ext>
                </a:extLst>
              </a:tr>
              <a:tr h="370840">
                <a:tc>
                  <a:txBody>
                    <a:bodyPr/>
                    <a:lstStyle/>
                    <a:p>
                      <a:pPr algn="l" fontAlgn="ctr">
                        <a:buNone/>
                      </a:pPr>
                      <a:r>
                        <a:rPr lang="en-US" sz="1400" u="none" strike="noStrike">
                          <a:effectLst/>
                        </a:rPr>
                        <a:t>Admin State</a:t>
                      </a:r>
                      <a:endParaRPr lang="en-US" sz="14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buNone/>
                      </a:pPr>
                      <a:r>
                        <a:rPr lang="en-US" sz="1400" u="none" strike="noStrike">
                          <a:effectLst/>
                        </a:rPr>
                        <a:t>3%</a:t>
                      </a:r>
                      <a:endParaRPr lang="en-US" sz="1400" b="1"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buNone/>
                      </a:pPr>
                      <a:r>
                        <a:rPr lang="en-US" sz="1400" u="none" strike="noStrike" dirty="0">
                          <a:effectLst/>
                        </a:rPr>
                        <a:t>$106,388.64 </a:t>
                      </a:r>
                      <a:endParaRPr lang="en-US"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buNone/>
                      </a:pPr>
                      <a:r>
                        <a:rPr lang="en-US" sz="1400" u="none" strike="noStrike" dirty="0">
                          <a:effectLst/>
                        </a:rPr>
                        <a:t> </a:t>
                      </a:r>
                      <a:endParaRPr lang="en-US" sz="14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477521127"/>
                  </a:ext>
                </a:extLst>
              </a:tr>
              <a:tr h="370840">
                <a:tc>
                  <a:txBody>
                    <a:bodyPr/>
                    <a:lstStyle/>
                    <a:p>
                      <a:pPr algn="l" fontAlgn="ctr">
                        <a:buNone/>
                      </a:pPr>
                      <a:r>
                        <a:rPr lang="en-US" sz="1400" u="none" strike="noStrike">
                          <a:effectLst/>
                        </a:rPr>
                        <a:t> </a:t>
                      </a:r>
                      <a:endParaRPr lang="en-US" sz="1400" b="1" i="0" u="none" strike="noStrike">
                        <a:solidFill>
                          <a:srgbClr val="000000"/>
                        </a:solidFill>
                        <a:effectLst/>
                        <a:latin typeface="Arial" panose="020B0604020202020204" pitchFamily="34" charset="0"/>
                      </a:endParaRPr>
                    </a:p>
                  </a:txBody>
                  <a:tcPr marL="9525" marR="9525" marT="9525" marB="0" anchor="ctr"/>
                </a:tc>
                <a:tc rowSpan="2">
                  <a:txBody>
                    <a:bodyPr/>
                    <a:lstStyle/>
                    <a:p>
                      <a:pPr algn="r" fontAlgn="ctr">
                        <a:buNone/>
                      </a:pPr>
                      <a:r>
                        <a:rPr lang="en-US" sz="1800" b="1" u="none" strike="noStrike" dirty="0">
                          <a:effectLst/>
                        </a:rPr>
                        <a:t>100%</a:t>
                      </a:r>
                      <a:endParaRPr lang="en-US" sz="1800" b="1" i="0" u="none" strike="noStrike" dirty="0">
                        <a:solidFill>
                          <a:srgbClr val="000000"/>
                        </a:solidFill>
                        <a:effectLst/>
                        <a:latin typeface="Arial" panose="020B0604020202020204" pitchFamily="34" charset="0"/>
                      </a:endParaRPr>
                    </a:p>
                  </a:txBody>
                  <a:tcPr marL="9525" marR="9525" marT="9525" marB="0" anchor="ctr"/>
                </a:tc>
                <a:tc rowSpan="2">
                  <a:txBody>
                    <a:bodyPr/>
                    <a:lstStyle/>
                    <a:p>
                      <a:pPr algn="r" fontAlgn="ctr">
                        <a:buNone/>
                      </a:pPr>
                      <a:r>
                        <a:rPr lang="en-US" sz="1800" b="1" u="none" strike="noStrike" dirty="0">
                          <a:effectLst/>
                        </a:rPr>
                        <a:t>$3,546,288.02 </a:t>
                      </a:r>
                      <a:endParaRPr lang="en-US" sz="1800" b="1" i="0" u="none" strike="noStrike" dirty="0">
                        <a:solidFill>
                          <a:srgbClr val="000000"/>
                        </a:solidFill>
                        <a:effectLst/>
                        <a:latin typeface="Arial" panose="020B0604020202020204" pitchFamily="34" charset="0"/>
                      </a:endParaRPr>
                    </a:p>
                  </a:txBody>
                  <a:tcPr marL="9525" marR="9525" marT="9525" marB="0" anchor="ctr"/>
                </a:tc>
                <a:tc rowSpan="2">
                  <a:txBody>
                    <a:bodyPr/>
                    <a:lstStyle/>
                    <a:p>
                      <a:pPr algn="ctr" fontAlgn="ctr">
                        <a:buNone/>
                      </a:pPr>
                      <a:r>
                        <a:rPr lang="en-US" sz="1400" u="none" strike="noStrike" dirty="0">
                          <a:effectLst/>
                        </a:rPr>
                        <a:t> </a:t>
                      </a:r>
                      <a:endParaRPr lang="en-US" sz="14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870389938"/>
                  </a:ext>
                </a:extLst>
              </a:tr>
              <a:tr h="370840">
                <a:tc>
                  <a:txBody>
                    <a:bodyPr/>
                    <a:lstStyle/>
                    <a:p>
                      <a:pPr algn="l" fontAlgn="ctr">
                        <a:buNone/>
                      </a:pPr>
                      <a:r>
                        <a:rPr lang="en-US" sz="1400" u="none" strike="noStrike" dirty="0">
                          <a:effectLst/>
                        </a:rPr>
                        <a:t>TOTAL ALLOCATION</a:t>
                      </a:r>
                      <a:endParaRPr lang="en-US" sz="1400" b="1" i="0" u="none" strike="noStrike" dirty="0">
                        <a:solidFill>
                          <a:srgbClr val="000000"/>
                        </a:solidFill>
                        <a:effectLst/>
                        <a:latin typeface="Arial" panose="020B0604020202020204" pitchFamily="34" charset="0"/>
                      </a:endParaRPr>
                    </a:p>
                  </a:txBody>
                  <a:tcPr marL="9525" marR="9525" marT="9525"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6939472"/>
                  </a:ext>
                </a:extLst>
              </a:tr>
            </a:tbl>
          </a:graphicData>
        </a:graphic>
      </p:graphicFrame>
    </p:spTree>
    <p:extLst>
      <p:ext uri="{BB962C8B-B14F-4D97-AF65-F5344CB8AC3E}">
        <p14:creationId xmlns:p14="http://schemas.microsoft.com/office/powerpoint/2010/main" val="1959758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9765D-560D-D518-A134-2DD7AA3935DA}"/>
              </a:ext>
            </a:extLst>
          </p:cNvPr>
          <p:cNvSpPr txBox="1">
            <a:spLocks noGrp="1"/>
          </p:cNvSpPr>
          <p:nvPr>
            <p:ph type="title"/>
          </p:nvPr>
        </p:nvSpPr>
        <p:spPr>
          <a:xfrm>
            <a:off x="772027" y="1017946"/>
            <a:ext cx="5791196" cy="1401180"/>
          </a:xfrm>
          <a:prstGeom prst="rect">
            <a:avLst/>
          </a:prstGeom>
          <a:noFill/>
          <a:ln>
            <a:noFill/>
          </a:ln>
        </p:spPr>
        <p:txBody>
          <a:bodyPr vert="horz" wrap="square" lIns="91440" tIns="45720" rIns="91440" bIns="45720" anchor="t" anchorCtr="0" compatLnSpc="1">
            <a:normAutofit/>
          </a:bodyPr>
          <a:lstStyle/>
          <a:p>
            <a:pPr lvl="0">
              <a:spcAft>
                <a:spcPts val="740"/>
              </a:spcAft>
            </a:pPr>
            <a:r>
              <a:rPr lang="en-US" sz="3200" b="1"/>
              <a:t>Goals &amp; Priorities for 2026</a:t>
            </a:r>
          </a:p>
        </p:txBody>
      </p:sp>
      <p:cxnSp>
        <p:nvCxnSpPr>
          <p:cNvPr id="3" name="Straight Connector 15">
            <a:extLst>
              <a:ext uri="{FF2B5EF4-FFF2-40B4-BE49-F238E27FC236}">
                <a16:creationId xmlns:a16="http://schemas.microsoft.com/office/drawing/2014/main" id="{14D9EF82-60EE-7B2E-659C-4A5AADB97EB5}"/>
              </a:ext>
              <a:ext uri="{C183D7F6-B498-43B3-948B-1728B52AA6E4}">
                <adec:decorative xmlns:adec="http://schemas.microsoft.com/office/drawing/2017/decorative" val="1"/>
              </a:ext>
            </a:extLst>
          </p:cNvPr>
          <p:cNvCxnSpPr>
            <a:cxnSpLocks noMove="1" noResize="1"/>
          </p:cNvCxnSpPr>
          <p:nvPr/>
        </p:nvCxnSpPr>
        <p:spPr>
          <a:xfrm>
            <a:off x="865141" y="871148"/>
            <a:ext cx="736933" cy="0"/>
          </a:xfrm>
          <a:prstGeom prst="straightConnector1">
            <a:avLst/>
          </a:prstGeom>
          <a:noFill/>
          <a:ln w="57150" cap="flat">
            <a:solidFill>
              <a:srgbClr val="EE7008"/>
            </a:solidFill>
            <a:prstDash val="solid"/>
            <a:miter/>
          </a:ln>
        </p:spPr>
      </p:cxnSp>
      <p:sp>
        <p:nvSpPr>
          <p:cNvPr id="4" name="Text Placeholder 3">
            <a:extLst>
              <a:ext uri="{FF2B5EF4-FFF2-40B4-BE49-F238E27FC236}">
                <a16:creationId xmlns:a16="http://schemas.microsoft.com/office/drawing/2014/main" id="{A94E124E-615E-6B9F-A538-FBE1B6FDB81A}"/>
              </a:ext>
            </a:extLst>
          </p:cNvPr>
          <p:cNvSpPr txBox="1">
            <a:spLocks noGrp="1"/>
          </p:cNvSpPr>
          <p:nvPr>
            <p:ph type="body" idx="2"/>
          </p:nvPr>
        </p:nvSpPr>
        <p:spPr>
          <a:xfrm>
            <a:off x="451183" y="1819253"/>
            <a:ext cx="10974802" cy="4725884"/>
          </a:xfrm>
        </p:spPr>
        <p:txBody>
          <a:bodyPr>
            <a:noAutofit/>
          </a:bodyPr>
          <a:lstStyle/>
          <a:p>
            <a:pPr lvl="0">
              <a:tabLst>
                <a:tab pos="423275" algn="l"/>
              </a:tabLst>
            </a:pPr>
            <a:r>
              <a:rPr lang="en-US" sz="2400" b="1">
                <a:latin typeface="Times New Roman"/>
                <a:cs typeface="Times New Roman"/>
              </a:rPr>
              <a:t>Goal: Provide HOPWA Services </a:t>
            </a:r>
            <a:endParaRPr lang="en-US" sz="2400">
              <a:cs typeface="Arial"/>
            </a:endParaRPr>
          </a:p>
          <a:p>
            <a:pPr marL="800100" lvl="1" indent="-342900">
              <a:tabLst>
                <a:tab pos="423276" algn="l"/>
              </a:tabLst>
            </a:pPr>
            <a:r>
              <a:rPr lang="en-US" sz="2200">
                <a:latin typeface="Times New Roman"/>
                <a:cs typeface="Times New Roman"/>
              </a:rPr>
              <a:t>HOPWA funds will be used to reach the goal of improving housing stability and health of individuals with HIV. </a:t>
            </a:r>
          </a:p>
          <a:p>
            <a:pPr lvl="0">
              <a:buChar char="•"/>
              <a:tabLst>
                <a:tab pos="423275" algn="l"/>
              </a:tabLst>
            </a:pPr>
            <a:endParaRPr lang="en-US">
              <a:cs typeface="Arial"/>
            </a:endParaRPr>
          </a:p>
          <a:p>
            <a:pPr lvl="0">
              <a:tabLst>
                <a:tab pos="423275" algn="l"/>
              </a:tabLst>
            </a:pPr>
            <a:r>
              <a:rPr lang="en-US" sz="2400" b="1">
                <a:latin typeface="Times New Roman"/>
                <a:cs typeface="Times New Roman"/>
              </a:rPr>
              <a:t>Measurement:</a:t>
            </a:r>
            <a:r>
              <a:rPr lang="en-US" sz="2400">
                <a:latin typeface="Times New Roman"/>
                <a:cs typeface="Times New Roman"/>
              </a:rPr>
              <a:t> Improved health outcomes of individuals receiving services.</a:t>
            </a:r>
          </a:p>
          <a:p>
            <a:pPr lvl="0"/>
            <a:r>
              <a:rPr lang="en-US" sz="2400" b="1">
                <a:latin typeface="Times New Roman"/>
                <a:cs typeface="Times New Roman"/>
              </a:rPr>
              <a:t>Measurement:</a:t>
            </a:r>
            <a:r>
              <a:rPr lang="en-US" sz="2400">
                <a:latin typeface="Times New Roman"/>
                <a:cs typeface="Times New Roman"/>
              </a:rPr>
              <a:t> Serve 300 qualified households annually.  </a:t>
            </a:r>
            <a:endParaRPr lang="en-US">
              <a:cs typeface="Arial"/>
            </a:endParaRPr>
          </a:p>
          <a:p>
            <a:pPr marL="342900" lvl="0" indent="-342900">
              <a:buChar char="•"/>
            </a:pPr>
            <a:endParaRPr lang="en-US" sz="2400">
              <a:solidFill>
                <a:srgbClr val="000000"/>
              </a:solidFill>
              <a:cs typeface="Arial"/>
            </a:endParaRPr>
          </a:p>
          <a:p>
            <a:pPr marL="374017" lvl="0" indent="-228600">
              <a:spcAft>
                <a:spcPts val="740"/>
              </a:spcAft>
              <a:buChar char="•"/>
            </a:pPr>
            <a:endParaRPr lang="en-US" sz="2000">
              <a:cs typeface="Arial"/>
            </a:endParaRPr>
          </a:p>
          <a:p>
            <a:pPr marL="88267" lvl="0" indent="-228600">
              <a:spcAft>
                <a:spcPts val="740"/>
              </a:spcAft>
              <a:buChar char="•"/>
            </a:pPr>
            <a:endParaRPr lang="en-US" sz="2000">
              <a:cs typeface="Arial"/>
            </a:endParaRPr>
          </a:p>
          <a:p>
            <a:pPr marL="374017" lvl="0" indent="-228600">
              <a:spcAft>
                <a:spcPts val="740"/>
              </a:spcAft>
              <a:buChar char="•"/>
            </a:pPr>
            <a:endParaRPr lang="en-US" sz="2000">
              <a:cs typeface="Arial"/>
            </a:endParaRPr>
          </a:p>
          <a:p>
            <a:pPr marL="88267" lvl="0" indent="-228600">
              <a:spcAft>
                <a:spcPts val="740"/>
              </a:spcAft>
              <a:buChar char="•"/>
            </a:pPr>
            <a:endParaRPr lang="en-US" sz="2000">
              <a:cs typeface="Arial"/>
            </a:endParaRPr>
          </a:p>
          <a:p>
            <a:pPr marL="88267" lvl="0" indent="-228600">
              <a:spcAft>
                <a:spcPts val="740"/>
              </a:spcAft>
              <a:buSzPts val="1000"/>
              <a:buChar char="•"/>
            </a:pPr>
            <a:endParaRPr lang="en-US" sz="2000">
              <a:cs typeface="Arial"/>
            </a:endParaRPr>
          </a:p>
          <a:p>
            <a:pPr marL="88267" lvl="0" indent="-228600">
              <a:spcBef>
                <a:spcPts val="555"/>
              </a:spcBef>
              <a:spcAft>
                <a:spcPts val="555"/>
              </a:spcAft>
              <a:buChar char="•"/>
            </a:pPr>
            <a:endParaRPr lang="en-US" sz="2000" b="1">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19178-4774-CE3A-409C-3A8F2693E0D2}"/>
              </a:ext>
            </a:extLst>
          </p:cNvPr>
          <p:cNvSpPr txBox="1">
            <a:spLocks noGrp="1"/>
          </p:cNvSpPr>
          <p:nvPr>
            <p:ph type="title"/>
          </p:nvPr>
        </p:nvSpPr>
        <p:spPr>
          <a:xfrm>
            <a:off x="650193" y="1201457"/>
            <a:ext cx="10515600" cy="1009936"/>
          </a:xfrm>
          <a:prstGeom prst="rect">
            <a:avLst/>
          </a:prstGeom>
          <a:noFill/>
          <a:ln>
            <a:noFill/>
          </a:ln>
        </p:spPr>
        <p:txBody>
          <a:bodyPr vert="horz" wrap="square" lIns="91440" tIns="45720" rIns="91440" bIns="45720" anchor="ctr" anchorCtr="1" compatLnSpc="1">
            <a:normAutofit fontScale="90000"/>
          </a:bodyPr>
          <a:lstStyle/>
          <a:p>
            <a:pPr lvl="0" algn="ctr"/>
            <a:r>
              <a:rPr lang="en-US" sz="3600"/>
              <a:t>ESG  and HOPWA 2026</a:t>
            </a:r>
            <a:br>
              <a:rPr lang="en-US" sz="3600"/>
            </a:br>
            <a:r>
              <a:rPr lang="en-US" sz="3600"/>
              <a:t>Funding Availability </a:t>
            </a:r>
          </a:p>
        </p:txBody>
      </p:sp>
      <p:graphicFrame>
        <p:nvGraphicFramePr>
          <p:cNvPr id="3" name="Table 5">
            <a:extLst>
              <a:ext uri="{FF2B5EF4-FFF2-40B4-BE49-F238E27FC236}">
                <a16:creationId xmlns:a16="http://schemas.microsoft.com/office/drawing/2014/main" id="{E2A67FAD-DC3C-D64F-ED71-268CCF1592E5}"/>
              </a:ext>
            </a:extLst>
          </p:cNvPr>
          <p:cNvGraphicFramePr>
            <a:graphicFrameLocks noGrp="1"/>
          </p:cNvGraphicFramePr>
          <p:nvPr>
            <p:extLst>
              <p:ext uri="{D42A27DB-BD31-4B8C-83A1-F6EECF244321}">
                <p14:modId xmlns:p14="http://schemas.microsoft.com/office/powerpoint/2010/main" val="3463551772"/>
              </p:ext>
            </p:extLst>
          </p:nvPr>
        </p:nvGraphicFramePr>
        <p:xfrm>
          <a:off x="2389518" y="2507065"/>
          <a:ext cx="7168550" cy="3641690"/>
        </p:xfrm>
        <a:graphic>
          <a:graphicData uri="http://schemas.openxmlformats.org/drawingml/2006/table">
            <a:tbl>
              <a:tblPr firstRow="1" bandRow="1">
                <a:effectLst/>
                <a:tableStyleId>{5C22544A-7EE6-4342-B048-85BDC9FD1C3A}</a:tableStyleId>
              </a:tblPr>
              <a:tblGrid>
                <a:gridCol w="4037161">
                  <a:extLst>
                    <a:ext uri="{9D8B030D-6E8A-4147-A177-3AD203B41FA5}">
                      <a16:colId xmlns:a16="http://schemas.microsoft.com/office/drawing/2014/main" val="821577132"/>
                    </a:ext>
                  </a:extLst>
                </a:gridCol>
                <a:gridCol w="3131389">
                  <a:extLst>
                    <a:ext uri="{9D8B030D-6E8A-4147-A177-3AD203B41FA5}">
                      <a16:colId xmlns:a16="http://schemas.microsoft.com/office/drawing/2014/main" val="3114124855"/>
                    </a:ext>
                  </a:extLst>
                </a:gridCol>
              </a:tblGrid>
              <a:tr h="1090150">
                <a:tc>
                  <a:txBody>
                    <a:bodyPr/>
                    <a:lstStyle/>
                    <a:p>
                      <a:pPr lvl="0">
                        <a:buNone/>
                      </a:pPr>
                      <a:endParaRPr lang="en-US" sz="2000" b="1" i="0" u="none" strike="noStrike" dirty="0">
                        <a:solidFill>
                          <a:srgbClr val="FFFFFF"/>
                        </a:solidFill>
                        <a:latin typeface="Arial"/>
                        <a:cs typeface="Arial"/>
                      </a:endParaRPr>
                    </a:p>
                    <a:p>
                      <a:pPr lvl="0">
                        <a:buNone/>
                      </a:pPr>
                      <a:r>
                        <a:rPr lang="en-US" sz="2000" b="1" i="0" u="none" strike="noStrike" dirty="0">
                          <a:solidFill>
                            <a:srgbClr val="FFFFFF"/>
                          </a:solidFill>
                          <a:latin typeface="Arial"/>
                          <a:cs typeface="Arial"/>
                        </a:rPr>
                        <a:t>2026 Notice of Funding Availability (NOFA)</a:t>
                      </a:r>
                      <a:endParaRPr lang="en-US" sz="2000" dirty="0"/>
                    </a:p>
                  </a:txBody>
                  <a:tcPr/>
                </a:tc>
                <a:tc>
                  <a:txBody>
                    <a:bodyPr/>
                    <a:lstStyle/>
                    <a:p>
                      <a:pPr lvl="0"/>
                      <a:endParaRPr lang="en-US" sz="2000" dirty="0"/>
                    </a:p>
                    <a:p>
                      <a:pPr lvl="0">
                        <a:buNone/>
                      </a:pPr>
                      <a:endParaRPr lang="en-US" sz="2000" dirty="0"/>
                    </a:p>
                    <a:p>
                      <a:pPr lvl="0">
                        <a:buNone/>
                      </a:pPr>
                      <a:r>
                        <a:rPr lang="en-US" sz="2000" dirty="0"/>
                        <a:t>July 15, 2026</a:t>
                      </a:r>
                      <a:endParaRPr lang="en-US" dirty="0"/>
                    </a:p>
                  </a:txBody>
                  <a:tcPr/>
                </a:tc>
                <a:extLst>
                  <a:ext uri="{0D108BD9-81ED-4DB2-BD59-A6C34878D82A}">
                    <a16:rowId xmlns:a16="http://schemas.microsoft.com/office/drawing/2014/main" val="1728362033"/>
                  </a:ext>
                </a:extLst>
              </a:tr>
              <a:tr h="510308">
                <a:tc>
                  <a:txBody>
                    <a:bodyPr/>
                    <a:lstStyle/>
                    <a:p>
                      <a:pPr lvl="0"/>
                      <a:r>
                        <a:rPr lang="en-US"/>
                        <a:t>Application Workshop</a:t>
                      </a:r>
                    </a:p>
                  </a:txBody>
                  <a:tcPr/>
                </a:tc>
                <a:tc>
                  <a:txBody>
                    <a:bodyPr/>
                    <a:lstStyle/>
                    <a:p>
                      <a:pPr lvl="0"/>
                      <a:r>
                        <a:rPr lang="en-US" dirty="0"/>
                        <a:t>July 31, 2026</a:t>
                      </a:r>
                    </a:p>
                  </a:txBody>
                  <a:tcPr/>
                </a:tc>
                <a:extLst>
                  <a:ext uri="{0D108BD9-81ED-4DB2-BD59-A6C34878D82A}">
                    <a16:rowId xmlns:a16="http://schemas.microsoft.com/office/drawing/2014/main" val="3990038685"/>
                  </a:ext>
                </a:extLst>
              </a:tr>
              <a:tr h="5103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Application Opens</a:t>
                      </a:r>
                    </a:p>
                  </a:txBody>
                  <a:tcPr/>
                </a:tc>
                <a:tc>
                  <a:txBody>
                    <a:bodyPr/>
                    <a:lstStyle/>
                    <a:p>
                      <a:pPr lvl="0"/>
                      <a:r>
                        <a:rPr lang="en-US" dirty="0"/>
                        <a:t>August 1, 2026</a:t>
                      </a:r>
                    </a:p>
                  </a:txBody>
                  <a:tcPr/>
                </a:tc>
                <a:extLst>
                  <a:ext uri="{0D108BD9-81ED-4DB2-BD59-A6C34878D82A}">
                    <a16:rowId xmlns:a16="http://schemas.microsoft.com/office/drawing/2014/main" val="4008897182"/>
                  </a:ext>
                </a:extLst>
              </a:tr>
              <a:tr h="510308">
                <a:tc>
                  <a:txBody>
                    <a:bodyPr/>
                    <a:lstStyle/>
                    <a:p>
                      <a:pPr lvl="0"/>
                      <a:r>
                        <a:rPr lang="en-US"/>
                        <a:t>Application Due </a:t>
                      </a:r>
                    </a:p>
                  </a:txBody>
                  <a:tcPr/>
                </a:tc>
                <a:tc>
                  <a:txBody>
                    <a:bodyPr/>
                    <a:lstStyle/>
                    <a:p>
                      <a:pPr lvl="0"/>
                      <a:r>
                        <a:rPr lang="en-US" dirty="0"/>
                        <a:t>August 31, 2026</a:t>
                      </a:r>
                    </a:p>
                  </a:txBody>
                  <a:tcPr/>
                </a:tc>
                <a:extLst>
                  <a:ext uri="{0D108BD9-81ED-4DB2-BD59-A6C34878D82A}">
                    <a16:rowId xmlns:a16="http://schemas.microsoft.com/office/drawing/2014/main" val="1338283647"/>
                  </a:ext>
                </a:extLst>
              </a:tr>
              <a:tr h="510308">
                <a:tc>
                  <a:txBody>
                    <a:bodyPr/>
                    <a:lstStyle/>
                    <a:p>
                      <a:pPr lvl="0"/>
                      <a:r>
                        <a:rPr lang="en-US" dirty="0"/>
                        <a:t>Application Review</a:t>
                      </a:r>
                    </a:p>
                  </a:txBody>
                  <a:tcPr/>
                </a:tc>
                <a:tc>
                  <a:txBody>
                    <a:bodyPr/>
                    <a:lstStyle/>
                    <a:p>
                      <a:pPr lvl="0"/>
                      <a:r>
                        <a:rPr lang="en-US" dirty="0"/>
                        <a:t>September to October 2026</a:t>
                      </a:r>
                    </a:p>
                  </a:txBody>
                  <a:tcPr/>
                </a:tc>
                <a:extLst>
                  <a:ext uri="{0D108BD9-81ED-4DB2-BD59-A6C34878D82A}">
                    <a16:rowId xmlns:a16="http://schemas.microsoft.com/office/drawing/2014/main" val="3434926998"/>
                  </a:ext>
                </a:extLst>
              </a:tr>
              <a:tr h="510308">
                <a:tc>
                  <a:txBody>
                    <a:bodyPr/>
                    <a:lstStyle/>
                    <a:p>
                      <a:pPr lvl="0"/>
                      <a:r>
                        <a:rPr lang="en-US" dirty="0"/>
                        <a:t>Funding Announcement </a:t>
                      </a:r>
                    </a:p>
                  </a:txBody>
                  <a:tcPr/>
                </a:tc>
                <a:tc>
                  <a:txBody>
                    <a:bodyPr/>
                    <a:lstStyle/>
                    <a:p>
                      <a:pPr lvl="0"/>
                      <a:r>
                        <a:rPr lang="en-US" dirty="0"/>
                        <a:t>TBD</a:t>
                      </a:r>
                    </a:p>
                  </a:txBody>
                  <a:tcPr/>
                </a:tc>
                <a:extLst>
                  <a:ext uri="{0D108BD9-81ED-4DB2-BD59-A6C34878D82A}">
                    <a16:rowId xmlns:a16="http://schemas.microsoft.com/office/drawing/2014/main" val="2690198612"/>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6D372-1B13-CC0D-F0AB-D7D9002BB7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0DD91D-B5C2-9202-C5E3-DF1FDBC74456}"/>
              </a:ext>
            </a:extLst>
          </p:cNvPr>
          <p:cNvSpPr>
            <a:spLocks noGrp="1"/>
          </p:cNvSpPr>
          <p:nvPr>
            <p:ph type="title"/>
          </p:nvPr>
        </p:nvSpPr>
        <p:spPr>
          <a:xfrm>
            <a:off x="762000" y="1138265"/>
            <a:ext cx="5791199" cy="1401183"/>
          </a:xfrm>
        </p:spPr>
        <p:txBody>
          <a:bodyPr vert="horz" lIns="91440" tIns="45720" rIns="91440" bIns="45720" rtlCol="0" anchor="t">
            <a:normAutofit fontScale="90000"/>
          </a:bodyPr>
          <a:lstStyle/>
          <a:p>
            <a:pPr>
              <a:spcAft>
                <a:spcPts val="741"/>
              </a:spcAft>
            </a:pPr>
            <a:r>
              <a:rPr lang="en-US" dirty="0"/>
              <a:t>HOME Investment Partnerships Program (HOME)</a:t>
            </a:r>
          </a:p>
        </p:txBody>
      </p:sp>
      <p:sp>
        <p:nvSpPr>
          <p:cNvPr id="4" name="Text Placeholder 3">
            <a:extLst>
              <a:ext uri="{FF2B5EF4-FFF2-40B4-BE49-F238E27FC236}">
                <a16:creationId xmlns:a16="http://schemas.microsoft.com/office/drawing/2014/main" id="{6FF86684-59C1-5F00-62D5-D2719C896611}"/>
              </a:ext>
            </a:extLst>
          </p:cNvPr>
          <p:cNvSpPr>
            <a:spLocks noGrp="1"/>
          </p:cNvSpPr>
          <p:nvPr>
            <p:ph type="body" sz="half" idx="2"/>
          </p:nvPr>
        </p:nvSpPr>
        <p:spPr>
          <a:xfrm>
            <a:off x="762000" y="1990726"/>
            <a:ext cx="6315075" cy="4163386"/>
          </a:xfrm>
        </p:spPr>
        <p:txBody>
          <a:bodyPr vert="horz" lIns="91440" tIns="45720" rIns="91440" bIns="45720" rtlCol="0">
            <a:normAutofit fontScale="85000" lnSpcReduction="20000"/>
          </a:bodyPr>
          <a:lstStyle/>
          <a:p>
            <a:pPr marL="317457" indent="-228600">
              <a:lnSpc>
                <a:spcPct val="120000"/>
              </a:lnSpc>
              <a:spcAft>
                <a:spcPts val="741"/>
              </a:spcAft>
              <a:buSzPts val="1000"/>
              <a:buFont typeface="Arial" panose="020B0604020202020204" pitchFamily="34" charset="0"/>
              <a:buChar char="•"/>
              <a:tabLst>
                <a:tab pos="423276" algn="l"/>
              </a:tabLst>
            </a:pPr>
            <a:endParaRPr lang="en-US" sz="1400" dirty="0"/>
          </a:p>
          <a:p>
            <a:pPr lvl="0">
              <a:spcAft>
                <a:spcPts val="740"/>
              </a:spcAft>
              <a:buSzPts val="1000"/>
            </a:pPr>
            <a:r>
              <a:rPr lang="en-US" sz="2800" dirty="0"/>
              <a:t>The U.S. Department of Housing and Urban Development (HUD) created the HOME Investment Partnerships Program to:</a:t>
            </a:r>
          </a:p>
          <a:p>
            <a:pPr marL="545467" lvl="0" indent="-228600">
              <a:spcAft>
                <a:spcPts val="740"/>
              </a:spcAft>
              <a:buSzPts val="1000"/>
              <a:buChar char="•"/>
            </a:pPr>
            <a:r>
              <a:rPr lang="en-US" sz="2800" dirty="0"/>
              <a:t>Expand the supply of affordable housing</a:t>
            </a:r>
          </a:p>
          <a:p>
            <a:pPr marL="545467" lvl="0" indent="-228600">
              <a:spcAft>
                <a:spcPts val="740"/>
              </a:spcAft>
              <a:buSzPts val="1000"/>
              <a:buChar char="•"/>
            </a:pPr>
            <a:r>
              <a:rPr lang="en-US" sz="2800" dirty="0"/>
              <a:t>Provide safe, decent, and sanitary housing</a:t>
            </a:r>
          </a:p>
          <a:p>
            <a:pPr marL="545467" lvl="0" indent="-228600">
              <a:spcAft>
                <a:spcPts val="740"/>
              </a:spcAft>
              <a:buSzPts val="1000"/>
              <a:buChar char="•"/>
            </a:pPr>
            <a:r>
              <a:rPr lang="en-US" sz="2800" dirty="0"/>
              <a:t>Serve low- and very-low income households </a:t>
            </a:r>
          </a:p>
          <a:p>
            <a:pPr marL="545467" lvl="0" indent="-228600">
              <a:spcAft>
                <a:spcPts val="740"/>
              </a:spcAft>
              <a:buSzPts val="1000"/>
              <a:buChar char="•"/>
            </a:pPr>
            <a:r>
              <a:rPr lang="en-US" sz="2800" dirty="0"/>
              <a:t>Strengthen community housing partnerships</a:t>
            </a:r>
          </a:p>
        </p:txBody>
      </p:sp>
      <p:pic>
        <p:nvPicPr>
          <p:cNvPr id="3" name="Picture 2">
            <a:extLst>
              <a:ext uri="{FF2B5EF4-FFF2-40B4-BE49-F238E27FC236}">
                <a16:creationId xmlns:a16="http://schemas.microsoft.com/office/drawing/2014/main" id="{F52BBBC8-038B-7B01-3A09-0926A7564850}"/>
              </a:ext>
            </a:extLst>
          </p:cNvPr>
          <p:cNvPicPr>
            <a:picLocks noChangeAspect="1"/>
          </p:cNvPicPr>
          <p:nvPr/>
        </p:nvPicPr>
        <p:blipFill>
          <a:blip r:embed="rId2"/>
          <a:stretch>
            <a:fillRect/>
          </a:stretch>
        </p:blipFill>
        <p:spPr>
          <a:xfrm>
            <a:off x="8025788" y="842824"/>
            <a:ext cx="3448997" cy="5167037"/>
          </a:xfrm>
          <a:prstGeom prst="rect">
            <a:avLst/>
          </a:prstGeom>
        </p:spPr>
      </p:pic>
    </p:spTree>
    <p:extLst>
      <p:ext uri="{BB962C8B-B14F-4D97-AF65-F5344CB8AC3E}">
        <p14:creationId xmlns:p14="http://schemas.microsoft.com/office/powerpoint/2010/main" val="408277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7FF5B-C545-91B1-35AE-20F25B9BC4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2066BF-C823-94D4-1980-76AF6B061694}"/>
              </a:ext>
            </a:extLst>
          </p:cNvPr>
          <p:cNvSpPr>
            <a:spLocks noGrp="1"/>
          </p:cNvSpPr>
          <p:nvPr>
            <p:ph type="title"/>
          </p:nvPr>
        </p:nvSpPr>
        <p:spPr>
          <a:xfrm>
            <a:off x="762000" y="1138265"/>
            <a:ext cx="5791199" cy="1401183"/>
          </a:xfrm>
        </p:spPr>
        <p:txBody>
          <a:bodyPr vert="horz" lIns="91440" tIns="45720" rIns="91440" bIns="45720" rtlCol="0" anchor="t">
            <a:normAutofit/>
          </a:bodyPr>
          <a:lstStyle/>
          <a:p>
            <a:pPr>
              <a:spcAft>
                <a:spcPts val="741"/>
              </a:spcAft>
            </a:pPr>
            <a:r>
              <a:rPr lang="en-US" dirty="0"/>
              <a:t>HOME-Activities</a:t>
            </a:r>
          </a:p>
        </p:txBody>
      </p:sp>
      <p:sp>
        <p:nvSpPr>
          <p:cNvPr id="4" name="Text Placeholder 3">
            <a:extLst>
              <a:ext uri="{FF2B5EF4-FFF2-40B4-BE49-F238E27FC236}">
                <a16:creationId xmlns:a16="http://schemas.microsoft.com/office/drawing/2014/main" id="{04FB476A-7A0E-EC8D-8A5B-3D3D21A96EA6}"/>
              </a:ext>
            </a:extLst>
          </p:cNvPr>
          <p:cNvSpPr>
            <a:spLocks noGrp="1"/>
          </p:cNvSpPr>
          <p:nvPr>
            <p:ph type="body" sz="half" idx="2"/>
          </p:nvPr>
        </p:nvSpPr>
        <p:spPr>
          <a:xfrm>
            <a:off x="299103" y="1803163"/>
            <a:ext cx="6711297" cy="4921487"/>
          </a:xfrm>
        </p:spPr>
        <p:txBody>
          <a:bodyPr vert="horz" lIns="91440" tIns="45720" rIns="91440" bIns="45720" rtlCol="0">
            <a:normAutofit fontScale="92500" lnSpcReduction="20000"/>
          </a:bodyPr>
          <a:lstStyle/>
          <a:p>
            <a:pPr marL="317457" indent="-228600">
              <a:spcAft>
                <a:spcPts val="741"/>
              </a:spcAft>
              <a:buSzPts val="1000"/>
              <a:buFont typeface="Arial" panose="020B0604020202020204" pitchFamily="34" charset="0"/>
              <a:buChar char="•"/>
              <a:tabLst>
                <a:tab pos="423276" algn="l"/>
              </a:tabLst>
            </a:pPr>
            <a:endParaRPr lang="en-US" sz="2600" dirty="0"/>
          </a:p>
          <a:p>
            <a:pPr marL="402112" indent="-228600">
              <a:lnSpc>
                <a:spcPct val="120000"/>
              </a:lnSpc>
              <a:spcBef>
                <a:spcPts val="555"/>
              </a:spcBef>
              <a:spcAft>
                <a:spcPts val="555"/>
              </a:spcAft>
              <a:buFont typeface="Arial" panose="020B0604020202020204" pitchFamily="34" charset="0"/>
              <a:buChar char="•"/>
            </a:pPr>
            <a:r>
              <a:rPr lang="en-US" sz="2600" dirty="0"/>
              <a:t>Rental Housing Development</a:t>
            </a:r>
          </a:p>
          <a:p>
            <a:pPr marL="402112" indent="-228600">
              <a:lnSpc>
                <a:spcPct val="120000"/>
              </a:lnSpc>
              <a:spcBef>
                <a:spcPts val="555"/>
              </a:spcBef>
              <a:spcAft>
                <a:spcPts val="555"/>
              </a:spcAft>
              <a:buFont typeface="Arial" panose="020B0604020202020204" pitchFamily="34" charset="0"/>
              <a:buChar char="•"/>
            </a:pPr>
            <a:r>
              <a:rPr lang="en-US" sz="2600" dirty="0"/>
              <a:t>Homeowner Occupied Rehabilitation &amp; Disaster Recovery</a:t>
            </a:r>
          </a:p>
          <a:p>
            <a:pPr marL="402112" indent="-228600">
              <a:lnSpc>
                <a:spcPct val="120000"/>
              </a:lnSpc>
              <a:spcBef>
                <a:spcPts val="555"/>
              </a:spcBef>
              <a:spcAft>
                <a:spcPts val="555"/>
              </a:spcAft>
              <a:buFont typeface="Arial" panose="020B0604020202020204" pitchFamily="34" charset="0"/>
              <a:buChar char="•"/>
            </a:pPr>
            <a:r>
              <a:rPr lang="en-US" sz="2600" dirty="0"/>
              <a:t>Homeowner Assistance Program </a:t>
            </a:r>
          </a:p>
          <a:p>
            <a:pPr marL="402112" indent="-228600">
              <a:lnSpc>
                <a:spcPct val="120000"/>
              </a:lnSpc>
              <a:spcBef>
                <a:spcPts val="555"/>
              </a:spcBef>
              <a:spcAft>
                <a:spcPts val="555"/>
              </a:spcAft>
              <a:buFont typeface="Arial" panose="020B0604020202020204" pitchFamily="34" charset="0"/>
              <a:buChar char="•"/>
            </a:pPr>
            <a:r>
              <a:rPr lang="en-US" sz="2600" dirty="0"/>
              <a:t>Community Housing Development Organizations (CHDOs)</a:t>
            </a:r>
          </a:p>
          <a:p>
            <a:pPr marL="402112" indent="-228600">
              <a:lnSpc>
                <a:spcPct val="120000"/>
              </a:lnSpc>
              <a:spcBef>
                <a:spcPts val="555"/>
              </a:spcBef>
              <a:spcAft>
                <a:spcPts val="555"/>
              </a:spcAft>
              <a:buFont typeface="Arial" panose="020B0604020202020204" pitchFamily="34" charset="0"/>
              <a:buChar char="•"/>
            </a:pPr>
            <a:r>
              <a:rPr lang="en-US" sz="2600" dirty="0"/>
              <a:t>State Administration </a:t>
            </a:r>
          </a:p>
          <a:p>
            <a:pPr marL="402112" indent="-228600">
              <a:spcBef>
                <a:spcPts val="555"/>
              </a:spcBef>
              <a:spcAft>
                <a:spcPts val="555"/>
              </a:spcAft>
              <a:buFont typeface="Arial" panose="020B0604020202020204" pitchFamily="34" charset="0"/>
              <a:buChar char="•"/>
            </a:pPr>
            <a:endParaRPr lang="en-US" sz="1400" dirty="0"/>
          </a:p>
          <a:p>
            <a:pPr marL="402112" indent="-228600">
              <a:spcBef>
                <a:spcPts val="555"/>
              </a:spcBef>
              <a:spcAft>
                <a:spcPts val="555"/>
              </a:spcAft>
              <a:buFont typeface="Arial" panose="020B0604020202020204" pitchFamily="34" charset="0"/>
              <a:buChar char="•"/>
            </a:pPr>
            <a:endParaRPr lang="en-US" sz="1400" dirty="0"/>
          </a:p>
          <a:p>
            <a:pPr indent="-228600">
              <a:buFont typeface="Arial" panose="020B0604020202020204" pitchFamily="34" charset="0"/>
              <a:buChar char="•"/>
              <a:defRPr/>
            </a:pPr>
            <a:endParaRPr lang="en-US" sz="1400" dirty="0"/>
          </a:p>
          <a:p>
            <a:pPr indent="-228600">
              <a:buFont typeface="Arial" panose="020B0604020202020204" pitchFamily="34" charset="0"/>
              <a:buChar char="•"/>
              <a:defRPr/>
            </a:pPr>
            <a:r>
              <a:rPr lang="en-US" sz="1400" dirty="0"/>
              <a:t> </a:t>
            </a:r>
          </a:p>
        </p:txBody>
      </p:sp>
      <p:pic>
        <p:nvPicPr>
          <p:cNvPr id="3" name="Picture 2">
            <a:extLst>
              <a:ext uri="{FF2B5EF4-FFF2-40B4-BE49-F238E27FC236}">
                <a16:creationId xmlns:a16="http://schemas.microsoft.com/office/drawing/2014/main" id="{EBCE3AA8-46EF-B018-C337-F74D47559BED}"/>
              </a:ext>
            </a:extLst>
          </p:cNvPr>
          <p:cNvPicPr>
            <a:picLocks noChangeAspect="1"/>
          </p:cNvPicPr>
          <p:nvPr/>
        </p:nvPicPr>
        <p:blipFill>
          <a:blip r:embed="rId2"/>
          <a:stretch>
            <a:fillRect/>
          </a:stretch>
        </p:blipFill>
        <p:spPr>
          <a:xfrm>
            <a:off x="8025788" y="842824"/>
            <a:ext cx="3448997" cy="5167037"/>
          </a:xfrm>
          <a:prstGeom prst="rect">
            <a:avLst/>
          </a:prstGeom>
        </p:spPr>
      </p:pic>
    </p:spTree>
    <p:extLst>
      <p:ext uri="{BB962C8B-B14F-4D97-AF65-F5344CB8AC3E}">
        <p14:creationId xmlns:p14="http://schemas.microsoft.com/office/powerpoint/2010/main" val="2098172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4AF6F-0A47-0670-2B69-66FDBA1379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4C040E-38DD-F819-0E59-24A735C4A425}"/>
              </a:ext>
            </a:extLst>
          </p:cNvPr>
          <p:cNvSpPr>
            <a:spLocks noGrp="1"/>
          </p:cNvSpPr>
          <p:nvPr>
            <p:ph type="title"/>
          </p:nvPr>
        </p:nvSpPr>
        <p:spPr>
          <a:xfrm>
            <a:off x="762000" y="1138265"/>
            <a:ext cx="5791199" cy="1401183"/>
          </a:xfrm>
        </p:spPr>
        <p:txBody>
          <a:bodyPr vert="horz" lIns="91440" tIns="45720" rIns="91440" bIns="45720" rtlCol="0" anchor="t">
            <a:normAutofit/>
          </a:bodyPr>
          <a:lstStyle/>
          <a:p>
            <a:pPr>
              <a:spcAft>
                <a:spcPts val="741"/>
              </a:spcAft>
            </a:pPr>
            <a:r>
              <a:rPr lang="en-US" dirty="0"/>
              <a:t>General HOME Activities </a:t>
            </a:r>
          </a:p>
        </p:txBody>
      </p:sp>
      <p:sp>
        <p:nvSpPr>
          <p:cNvPr id="4" name="Text Placeholder 3">
            <a:extLst>
              <a:ext uri="{FF2B5EF4-FFF2-40B4-BE49-F238E27FC236}">
                <a16:creationId xmlns:a16="http://schemas.microsoft.com/office/drawing/2014/main" id="{75307ED4-2303-6296-1FE5-D7AB033203D9}"/>
              </a:ext>
            </a:extLst>
          </p:cNvPr>
          <p:cNvSpPr>
            <a:spLocks noGrp="1"/>
          </p:cNvSpPr>
          <p:nvPr>
            <p:ph type="body" sz="half" idx="2"/>
          </p:nvPr>
        </p:nvSpPr>
        <p:spPr>
          <a:xfrm>
            <a:off x="472619" y="1880558"/>
            <a:ext cx="6549283" cy="4486059"/>
          </a:xfrm>
        </p:spPr>
        <p:txBody>
          <a:bodyPr vert="horz" lIns="91440" tIns="45720" rIns="91440" bIns="45720" rtlCol="0">
            <a:normAutofit fontScale="47500" lnSpcReduction="20000"/>
          </a:bodyPr>
          <a:lstStyle/>
          <a:p>
            <a:pPr marL="317457" indent="-228600">
              <a:spcAft>
                <a:spcPts val="741"/>
              </a:spcAft>
              <a:buSzPts val="1000"/>
              <a:buFont typeface="Arial" panose="020B0604020202020204" pitchFamily="34" charset="0"/>
              <a:buChar char="•"/>
              <a:tabLst>
                <a:tab pos="423276" algn="l"/>
              </a:tabLst>
            </a:pPr>
            <a:endParaRPr lang="en-US" sz="1100" dirty="0"/>
          </a:p>
          <a:p>
            <a:pPr marL="317457" indent="-228600">
              <a:lnSpc>
                <a:spcPct val="120000"/>
              </a:lnSpc>
              <a:spcBef>
                <a:spcPts val="555"/>
              </a:spcBef>
              <a:spcAft>
                <a:spcPts val="555"/>
              </a:spcAft>
              <a:buFont typeface="Arial" panose="020B0604020202020204" pitchFamily="34" charset="0"/>
              <a:buChar char="•"/>
            </a:pPr>
            <a:r>
              <a:rPr lang="en-US" sz="2900" b="1" dirty="0"/>
              <a:t>Rental Housing Development-</a:t>
            </a:r>
            <a:r>
              <a:rPr lang="en-US" sz="2900" dirty="0"/>
              <a:t> Non-profit and for-profit developers may apply for HOME funds to assist with the development of multi-family or single-family housing units for low-and very low-income families. </a:t>
            </a:r>
          </a:p>
          <a:p>
            <a:pPr marL="317457" indent="-228600">
              <a:lnSpc>
                <a:spcPct val="120000"/>
              </a:lnSpc>
              <a:spcBef>
                <a:spcPts val="555"/>
              </a:spcBef>
              <a:spcAft>
                <a:spcPts val="1111"/>
              </a:spcAft>
              <a:buFont typeface="Arial" panose="020B0604020202020204" pitchFamily="34" charset="0"/>
              <a:buChar char="•"/>
            </a:pPr>
            <a:r>
              <a:rPr lang="en-US" sz="2900" b="1" dirty="0"/>
              <a:t>Homeowner Occupied Rehabilitation and Disaster Recovery- </a:t>
            </a:r>
            <a:r>
              <a:rPr lang="en-US" sz="2900" dirty="0"/>
              <a:t>Non-profit and Local Units of Government entities may apply for HOME funds on behalf of homeowners for the reconstruction or rehabilitation of their home. </a:t>
            </a:r>
          </a:p>
          <a:p>
            <a:pPr marL="317457" indent="-228600">
              <a:lnSpc>
                <a:spcPct val="120000"/>
              </a:lnSpc>
              <a:spcBef>
                <a:spcPts val="555"/>
              </a:spcBef>
              <a:spcAft>
                <a:spcPts val="1111"/>
              </a:spcAft>
              <a:buFont typeface="Arial" panose="020B0604020202020204" pitchFamily="34" charset="0"/>
              <a:buChar char="•"/>
            </a:pPr>
            <a:r>
              <a:rPr lang="en-US" sz="2900" b="1" dirty="0"/>
              <a:t>Homeowner Assistance Program-</a:t>
            </a:r>
            <a:r>
              <a:rPr lang="en-US" sz="2900" dirty="0"/>
              <a:t> Eligible first-time homebuyers purchasing new or existing single-family housing as their primary residence.</a:t>
            </a:r>
            <a:endParaRPr lang="en-US" sz="2900" b="1" dirty="0"/>
          </a:p>
          <a:p>
            <a:pPr marL="316278" indent="-228600">
              <a:lnSpc>
                <a:spcPct val="120000"/>
              </a:lnSpc>
              <a:spcBef>
                <a:spcPts val="555"/>
              </a:spcBef>
              <a:spcAft>
                <a:spcPts val="1111"/>
              </a:spcAft>
              <a:buFont typeface="Arial" panose="020B0604020202020204" pitchFamily="34" charset="0"/>
              <a:buChar char="•"/>
            </a:pPr>
            <a:r>
              <a:rPr lang="en-US" sz="2900" b="1" dirty="0"/>
              <a:t>Community Housing Development Organizations (CHDOs) </a:t>
            </a:r>
            <a:r>
              <a:rPr lang="en-US" sz="2900" dirty="0"/>
              <a:t>– In this type of activity, MHC provide funds to non-profit organizations engaged in eligible CHDO rental or homeownership projects. All eligible uses must benefit very low, low-and/or moderate-income households.</a:t>
            </a:r>
          </a:p>
        </p:txBody>
      </p:sp>
      <p:pic>
        <p:nvPicPr>
          <p:cNvPr id="3" name="Picture 2">
            <a:extLst>
              <a:ext uri="{FF2B5EF4-FFF2-40B4-BE49-F238E27FC236}">
                <a16:creationId xmlns:a16="http://schemas.microsoft.com/office/drawing/2014/main" id="{0053D34B-A6A5-6C4B-06F7-309D02A61449}"/>
              </a:ext>
            </a:extLst>
          </p:cNvPr>
          <p:cNvPicPr>
            <a:picLocks noChangeAspect="1"/>
          </p:cNvPicPr>
          <p:nvPr/>
        </p:nvPicPr>
        <p:blipFill>
          <a:blip r:embed="rId2"/>
          <a:stretch>
            <a:fillRect/>
          </a:stretch>
        </p:blipFill>
        <p:spPr>
          <a:xfrm>
            <a:off x="8025788" y="842824"/>
            <a:ext cx="3448997" cy="5167037"/>
          </a:xfrm>
          <a:prstGeom prst="rect">
            <a:avLst/>
          </a:prstGeom>
        </p:spPr>
      </p:pic>
    </p:spTree>
    <p:extLst>
      <p:ext uri="{BB962C8B-B14F-4D97-AF65-F5344CB8AC3E}">
        <p14:creationId xmlns:p14="http://schemas.microsoft.com/office/powerpoint/2010/main" val="3016548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11C7FA09-B1D0-D533-769B-66D292A6B322}"/>
              </a:ext>
              <a:ext uri="{C183D7F6-B498-43B3-948B-1728B52AA6E4}">
                <adec:decorative xmlns:adec="http://schemas.microsoft.com/office/drawing/2017/decorative" val="1"/>
              </a:ext>
            </a:extLst>
          </p:cNvPr>
          <p:cNvSpPr>
            <a:spLocks noMove="1" noResize="1"/>
          </p:cNvSpPr>
          <p:nvPr/>
        </p:nvSpPr>
        <p:spPr>
          <a:xfrm>
            <a:off x="0" y="0"/>
            <a:ext cx="12191996" cy="6858000"/>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 name="Rectangle 21">
            <a:extLst>
              <a:ext uri="{FF2B5EF4-FFF2-40B4-BE49-F238E27FC236}">
                <a16:creationId xmlns:a16="http://schemas.microsoft.com/office/drawing/2014/main" id="{4F1770C6-08BF-CA91-772E-82A2DB17727D}"/>
              </a:ext>
              <a:ext uri="{C183D7F6-B498-43B3-948B-1728B52AA6E4}">
                <adec:decorative xmlns:adec="http://schemas.microsoft.com/office/drawing/2017/decorative" val="1"/>
              </a:ext>
            </a:extLst>
          </p:cNvPr>
          <p:cNvSpPr>
            <a:spLocks noMove="1" noResize="1"/>
          </p:cNvSpPr>
          <p:nvPr/>
        </p:nvSpPr>
        <p:spPr>
          <a:xfrm flipH="1">
            <a:off x="0" y="0"/>
            <a:ext cx="12191996" cy="1575959"/>
          </a:xfrm>
          <a:prstGeom prst="rect">
            <a:avLst/>
          </a:prstGeom>
          <a:gradFill>
            <a:gsLst>
              <a:gs pos="0">
                <a:srgbClr val="000000">
                  <a:alpha val="96000"/>
                </a:srgbClr>
              </a:gs>
              <a:gs pos="100000">
                <a:srgbClr val="3E507B"/>
              </a:gs>
            </a:gsLst>
            <a:lin ang="84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4" name="Rectangle 23">
            <a:extLst>
              <a:ext uri="{FF2B5EF4-FFF2-40B4-BE49-F238E27FC236}">
                <a16:creationId xmlns:a16="http://schemas.microsoft.com/office/drawing/2014/main" id="{54EB60C8-B425-DDF7-6CAD-33CC55FAF56C}"/>
              </a:ext>
              <a:ext uri="{C183D7F6-B498-43B3-948B-1728B52AA6E4}">
                <adec:decorative xmlns:adec="http://schemas.microsoft.com/office/drawing/2017/decorative" val="1"/>
              </a:ext>
            </a:extLst>
          </p:cNvPr>
          <p:cNvSpPr>
            <a:spLocks noMove="1" noResize="1"/>
          </p:cNvSpPr>
          <p:nvPr/>
        </p:nvSpPr>
        <p:spPr>
          <a:xfrm rot="10800009" flipH="1">
            <a:off x="8128815" y="-46"/>
            <a:ext cx="4063145" cy="1576416"/>
          </a:xfrm>
          <a:prstGeom prst="rect">
            <a:avLst/>
          </a:prstGeom>
          <a:gradFill>
            <a:gsLst>
              <a:gs pos="0">
                <a:srgbClr val="293552">
                  <a:alpha val="68000"/>
                </a:srgbClr>
              </a:gs>
              <a:gs pos="100000">
                <a:srgbClr val="526BA4">
                  <a:alpha val="79000"/>
                </a:srgbClr>
              </a:gs>
            </a:gsLst>
            <a:lin ang="19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5" name="Rectangle 25">
            <a:extLst>
              <a:ext uri="{FF2B5EF4-FFF2-40B4-BE49-F238E27FC236}">
                <a16:creationId xmlns:a16="http://schemas.microsoft.com/office/drawing/2014/main" id="{DFBA3C1E-D77F-FBED-5669-B9F3313A5568}"/>
              </a:ext>
              <a:ext uri="{C183D7F6-B498-43B3-948B-1728B52AA6E4}">
                <adec:decorative xmlns:adec="http://schemas.microsoft.com/office/drawing/2017/decorative" val="1"/>
              </a:ext>
            </a:extLst>
          </p:cNvPr>
          <p:cNvSpPr>
            <a:spLocks noMove="1" noResize="1"/>
          </p:cNvSpPr>
          <p:nvPr/>
        </p:nvSpPr>
        <p:spPr>
          <a:xfrm rot="5400013">
            <a:off x="5307782" y="-5307782"/>
            <a:ext cx="1576443" cy="12192006"/>
          </a:xfrm>
          <a:prstGeom prst="rect">
            <a:avLst/>
          </a:prstGeom>
          <a:gradFill>
            <a:gsLst>
              <a:gs pos="0">
                <a:srgbClr val="526BA4">
                  <a:alpha val="0"/>
                </a:srgbClr>
              </a:gs>
              <a:gs pos="100000">
                <a:srgbClr val="000000">
                  <a:alpha val="74000"/>
                </a:srgbClr>
              </a:gs>
            </a:gsLst>
            <a:lin ang="204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6" name="Title 2">
            <a:extLst>
              <a:ext uri="{FF2B5EF4-FFF2-40B4-BE49-F238E27FC236}">
                <a16:creationId xmlns:a16="http://schemas.microsoft.com/office/drawing/2014/main" id="{890AD7EE-8F02-10CE-069C-22B44BC61D3E}"/>
              </a:ext>
            </a:extLst>
          </p:cNvPr>
          <p:cNvSpPr txBox="1">
            <a:spLocks noGrp="1"/>
          </p:cNvSpPr>
          <p:nvPr>
            <p:ph type="title"/>
          </p:nvPr>
        </p:nvSpPr>
        <p:spPr>
          <a:xfrm>
            <a:off x="1371600" y="348861"/>
            <a:ext cx="10044025" cy="877732"/>
          </a:xfrm>
          <a:prstGeom prst="rect">
            <a:avLst/>
          </a:prstGeom>
          <a:noFill/>
          <a:ln>
            <a:noFill/>
          </a:ln>
        </p:spPr>
        <p:txBody>
          <a:bodyPr vert="horz" wrap="square" lIns="91440" tIns="45720" rIns="91440" bIns="45720" anchor="ctr" anchorCtr="0" compatLnSpc="1">
            <a:normAutofit/>
          </a:bodyPr>
          <a:lstStyle/>
          <a:p>
            <a:pPr lvl="0">
              <a:spcAft>
                <a:spcPts val="740"/>
              </a:spcAft>
            </a:pPr>
            <a:r>
              <a:rPr lang="en-US" sz="3700">
                <a:solidFill>
                  <a:srgbClr val="FFFFFF"/>
                </a:solidFill>
              </a:rPr>
              <a:t>HOME Program Accomplishments FY 2025</a:t>
            </a:r>
          </a:p>
        </p:txBody>
      </p:sp>
      <p:grpSp>
        <p:nvGrpSpPr>
          <p:cNvPr id="7" name="Diagram 8">
            <a:extLst>
              <a:ext uri="{FF2B5EF4-FFF2-40B4-BE49-F238E27FC236}">
                <a16:creationId xmlns:a16="http://schemas.microsoft.com/office/drawing/2014/main" id="{FA20DA68-03FD-3FD3-F879-ED6CF9AF1B3B}"/>
              </a:ext>
            </a:extLst>
          </p:cNvPr>
          <p:cNvGrpSpPr/>
          <p:nvPr/>
        </p:nvGrpSpPr>
        <p:grpSpPr>
          <a:xfrm>
            <a:off x="3950079" y="2113269"/>
            <a:ext cx="4315785" cy="4191427"/>
            <a:chOff x="3950079" y="2113269"/>
            <a:chExt cx="4315785" cy="4191427"/>
          </a:xfrm>
        </p:grpSpPr>
        <p:sp>
          <p:nvSpPr>
            <p:cNvPr id="8" name="Rectangle 7" descr="Money">
              <a:extLst>
                <a:ext uri="{FF2B5EF4-FFF2-40B4-BE49-F238E27FC236}">
                  <a16:creationId xmlns:a16="http://schemas.microsoft.com/office/drawing/2014/main" id="{08B2F120-F08B-E1BC-5713-CBBD22BE99CA}"/>
                </a:ext>
              </a:extLst>
            </p:cNvPr>
            <p:cNvSpPr/>
            <p:nvPr/>
          </p:nvSpPr>
          <p:spPr>
            <a:xfrm>
              <a:off x="5352705" y="2113269"/>
              <a:ext cx="1510524" cy="1510524"/>
            </a:xfrm>
            <a:prstGeom prst="rect">
              <a:avLst/>
            </a:prstGeom>
            <a:blipFill>
              <a:blip>
                <a:alphaModFix/>
                <a:extLst>
                  <a:ext uri="{96DAC541-7B7A-43D3-8B79-37D633B846F1}">
                    <asvg:svgBlip xmlns:asvg="http://schemas.microsoft.com/office/drawing/2016/SVG/main" r:embed="rId3"/>
                  </a:ext>
                </a:extLst>
              </a:blip>
              <a:stretch>
                <a:fillRect/>
              </a:stretch>
            </a:blip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ptos"/>
              </a:endParaRPr>
            </a:p>
          </p:txBody>
        </p:sp>
        <p:sp>
          <p:nvSpPr>
            <p:cNvPr id="9" name="Freeform: Shape 8">
              <a:extLst>
                <a:ext uri="{FF2B5EF4-FFF2-40B4-BE49-F238E27FC236}">
                  <a16:creationId xmlns:a16="http://schemas.microsoft.com/office/drawing/2014/main" id="{D82763DC-B013-666F-D5A8-42C0DB4695F7}"/>
                </a:ext>
              </a:extLst>
            </p:cNvPr>
            <p:cNvSpPr/>
            <p:nvPr/>
          </p:nvSpPr>
          <p:spPr>
            <a:xfrm>
              <a:off x="3950079" y="3804086"/>
              <a:ext cx="4315785" cy="1416112"/>
            </a:xfrm>
            <a:custGeom>
              <a:avLst/>
              <a:gdLst>
                <a:gd name="f0" fmla="val 10800000"/>
                <a:gd name="f1" fmla="val 5400000"/>
                <a:gd name="f2" fmla="val 180"/>
                <a:gd name="f3" fmla="val w"/>
                <a:gd name="f4" fmla="val h"/>
                <a:gd name="f5" fmla="val 0"/>
                <a:gd name="f6" fmla="val 4315781"/>
                <a:gd name="f7" fmla="val 1416115"/>
                <a:gd name="f8" fmla="+- 0 0 -90"/>
                <a:gd name="f9" fmla="*/ f3 1 4315781"/>
                <a:gd name="f10" fmla="*/ f4 1 1416115"/>
                <a:gd name="f11" fmla="+- f7 0 f5"/>
                <a:gd name="f12" fmla="+- f6 0 f5"/>
                <a:gd name="f13" fmla="*/ f8 f0 1"/>
                <a:gd name="f14" fmla="*/ f12 1 4315781"/>
                <a:gd name="f15" fmla="*/ f11 1 1416115"/>
                <a:gd name="f16" fmla="*/ 0 f12 1"/>
                <a:gd name="f17" fmla="*/ 0 f11 1"/>
                <a:gd name="f18" fmla="*/ 4315781 f12 1"/>
                <a:gd name="f19" fmla="*/ 1416115 f11 1"/>
                <a:gd name="f20" fmla="*/ f13 1 f2"/>
                <a:gd name="f21" fmla="*/ f16 1 4315781"/>
                <a:gd name="f22" fmla="*/ f17 1 1416115"/>
                <a:gd name="f23" fmla="*/ f18 1 4315781"/>
                <a:gd name="f24" fmla="*/ f19 1 1416115"/>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315781" h="1416115">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t" anchorCtr="1" compatLnSpc="1">
              <a:noAutofit/>
            </a:bodyPr>
            <a:lstStyle/>
            <a:p>
              <a:pPr marL="0" marR="0" lvl="0" indent="0" algn="ctr" defTabSz="622304" rtl="0" fontAlgn="auto" hangingPunct="1">
                <a:lnSpc>
                  <a:spcPct val="100000"/>
                </a:lnSpc>
                <a:spcBef>
                  <a:spcPts val="0"/>
                </a:spcBef>
                <a:spcAft>
                  <a:spcPts val="600"/>
                </a:spcAft>
                <a:buNone/>
                <a:tabLst/>
                <a:defRPr sz="1800" b="1" i="0" u="none" strike="noStrike" kern="0" cap="none" spc="0" baseline="0">
                  <a:solidFill>
                    <a:srgbClr val="000000"/>
                  </a:solidFill>
                  <a:uFillTx/>
                </a:defRPr>
              </a:pPr>
              <a:r>
                <a:rPr lang="en-US" sz="1400" b="1" i="0" u="none" strike="noStrike" kern="1200" cap="none" spc="0" baseline="0">
                  <a:solidFill>
                    <a:srgbClr val="253746"/>
                  </a:solidFill>
                  <a:uFillTx/>
                  <a:latin typeface="Arial"/>
                </a:rPr>
                <a:t>Total </a:t>
              </a:r>
              <a:r>
                <a:rPr lang="en-US" sz="1400" b="1" i="0" u="none" strike="noStrike" kern="1200" cap="none" spc="0" baseline="0">
                  <a:solidFill>
                    <a:srgbClr val="253746"/>
                  </a:solidFill>
                  <a:uFillTx/>
                  <a:latin typeface="Futura PT Bold"/>
                </a:rPr>
                <a:t>Amount Expended</a:t>
              </a:r>
              <a:endParaRPr lang="en-US" sz="1400" b="1" i="0" u="none" strike="noStrike" kern="1200" cap="none" spc="0" baseline="0">
                <a:solidFill>
                  <a:srgbClr val="253746"/>
                </a:solidFill>
                <a:uFillTx/>
                <a:latin typeface="Arial"/>
              </a:endParaRPr>
            </a:p>
            <a:p>
              <a:pPr marL="0" marR="0" lvl="0" indent="0" algn="ctr" defTabSz="622304" rtl="0" fontAlgn="auto" hangingPunct="1">
                <a:lnSpc>
                  <a:spcPct val="100000"/>
                </a:lnSpc>
                <a:spcBef>
                  <a:spcPts val="0"/>
                </a:spcBef>
                <a:spcAft>
                  <a:spcPts val="600"/>
                </a:spcAft>
                <a:buNone/>
                <a:tabLst/>
                <a:defRPr sz="1800" b="1" i="0" u="none" strike="noStrike" kern="0" cap="none" spc="0" baseline="0">
                  <a:solidFill>
                    <a:srgbClr val="000000"/>
                  </a:solidFill>
                  <a:uFillTx/>
                </a:defRPr>
              </a:pPr>
              <a:r>
                <a:rPr lang="en-US" sz="1400" b="1" i="0" u="none" strike="noStrike" kern="1200" cap="none" spc="0" baseline="0">
                  <a:solidFill>
                    <a:srgbClr val="253746"/>
                  </a:solidFill>
                  <a:uFillTx/>
                  <a:latin typeface="Futura PT Bold"/>
                </a:rPr>
                <a:t>HOME Rental: </a:t>
              </a:r>
            </a:p>
            <a:p>
              <a:pPr marL="0" marR="0" lvl="0" indent="0" algn="ctr" defTabSz="622304" rtl="0" fontAlgn="auto" hangingPunct="1">
                <a:lnSpc>
                  <a:spcPct val="100000"/>
                </a:lnSpc>
                <a:spcBef>
                  <a:spcPts val="0"/>
                </a:spcBef>
                <a:spcAft>
                  <a:spcPts val="600"/>
                </a:spcAft>
                <a:buNone/>
                <a:tabLst/>
                <a:defRPr sz="1800" b="1" i="0" u="none" strike="noStrike" kern="0" cap="none" spc="0" baseline="0">
                  <a:solidFill>
                    <a:srgbClr val="000000"/>
                  </a:solidFill>
                  <a:uFillTx/>
                </a:defRPr>
              </a:pPr>
              <a:r>
                <a:rPr lang="en-US" sz="1400" b="1" i="0" u="none" strike="noStrike" kern="1200" cap="none" spc="0" baseline="0">
                  <a:solidFill>
                    <a:srgbClr val="253746"/>
                  </a:solidFill>
                  <a:uFillTx/>
                  <a:latin typeface="Arial"/>
                </a:rPr>
                <a:t>$</a:t>
              </a:r>
              <a:r>
                <a:rPr lang="en-US" sz="1400" b="1" i="0" u="none" strike="noStrike" kern="1200" cap="none" spc="0" baseline="0">
                  <a:solidFill>
                    <a:srgbClr val="253746"/>
                  </a:solidFill>
                  <a:uFillTx/>
                  <a:latin typeface="Futura PT Bold"/>
                </a:rPr>
                <a:t>3,007,637</a:t>
              </a:r>
            </a:p>
            <a:p>
              <a:pPr marL="0" marR="0" lvl="0" indent="0" algn="ctr" defTabSz="622304" rtl="0" fontAlgn="auto" hangingPunct="1">
                <a:lnSpc>
                  <a:spcPct val="100000"/>
                </a:lnSpc>
                <a:spcBef>
                  <a:spcPts val="0"/>
                </a:spcBef>
                <a:spcAft>
                  <a:spcPts val="600"/>
                </a:spcAft>
                <a:buNone/>
                <a:tabLst/>
                <a:defRPr sz="1800" b="1" i="0" u="none" strike="noStrike" kern="0" cap="none" spc="0" baseline="0">
                  <a:solidFill>
                    <a:srgbClr val="000000"/>
                  </a:solidFill>
                  <a:uFillTx/>
                </a:defRPr>
              </a:pPr>
              <a:r>
                <a:rPr lang="en-US" sz="1400" b="1" i="0" u="none" strike="noStrike" kern="1200" cap="none" spc="0" baseline="0">
                  <a:solidFill>
                    <a:srgbClr val="253746"/>
                  </a:solidFill>
                  <a:uFillTx/>
                  <a:latin typeface="Futura PT Bold"/>
                </a:rPr>
                <a:t>Homeowner Rehab: $2,928,518</a:t>
              </a:r>
            </a:p>
            <a:p>
              <a:pPr marL="0" marR="0" lvl="0" indent="0" algn="ctr" defTabSz="622304" rtl="0" fontAlgn="auto" hangingPunct="1">
                <a:lnSpc>
                  <a:spcPct val="100000"/>
                </a:lnSpc>
                <a:spcBef>
                  <a:spcPts val="0"/>
                </a:spcBef>
                <a:spcAft>
                  <a:spcPts val="600"/>
                </a:spcAft>
                <a:buNone/>
                <a:tabLst/>
                <a:defRPr sz="1800" b="1" i="0" u="none" strike="noStrike" kern="0" cap="none" spc="0" baseline="0">
                  <a:solidFill>
                    <a:srgbClr val="000000"/>
                  </a:solidFill>
                  <a:uFillTx/>
                </a:defRPr>
              </a:pPr>
              <a:r>
                <a:rPr lang="en-US" sz="1400" b="1" i="0" u="none" strike="noStrike" kern="1200" cap="none" spc="0" baseline="0">
                  <a:solidFill>
                    <a:srgbClr val="253746"/>
                  </a:solidFill>
                  <a:uFillTx/>
                  <a:latin typeface="Futura PT Bold"/>
                </a:rPr>
                <a:t>Total Units Produced</a:t>
              </a:r>
            </a:p>
          </p:txBody>
        </p:sp>
        <p:sp>
          <p:nvSpPr>
            <p:cNvPr id="10" name="Freeform: Shape 9">
              <a:extLst>
                <a:ext uri="{FF2B5EF4-FFF2-40B4-BE49-F238E27FC236}">
                  <a16:creationId xmlns:a16="http://schemas.microsoft.com/office/drawing/2014/main" id="{80BBAF33-C4F5-48F3-45C8-3D2DB25AD68D}"/>
                </a:ext>
              </a:extLst>
            </p:cNvPr>
            <p:cNvSpPr/>
            <p:nvPr/>
          </p:nvSpPr>
          <p:spPr>
            <a:xfrm>
              <a:off x="3950079" y="5304059"/>
              <a:ext cx="4315785" cy="1000637"/>
            </a:xfrm>
            <a:custGeom>
              <a:avLst/>
              <a:gdLst>
                <a:gd name="f0" fmla="val 10800000"/>
                <a:gd name="f1" fmla="val 5400000"/>
                <a:gd name="f2" fmla="val 180"/>
                <a:gd name="f3" fmla="val w"/>
                <a:gd name="f4" fmla="val h"/>
                <a:gd name="f5" fmla="val 0"/>
                <a:gd name="f6" fmla="val 4315781"/>
                <a:gd name="f7" fmla="val 1000634"/>
                <a:gd name="f8" fmla="+- 0 0 -90"/>
                <a:gd name="f9" fmla="*/ f3 1 4315781"/>
                <a:gd name="f10" fmla="*/ f4 1 1000634"/>
                <a:gd name="f11" fmla="+- f7 0 f5"/>
                <a:gd name="f12" fmla="+- f6 0 f5"/>
                <a:gd name="f13" fmla="*/ f8 f0 1"/>
                <a:gd name="f14" fmla="*/ f12 1 4315781"/>
                <a:gd name="f15" fmla="*/ f11 1 1000634"/>
                <a:gd name="f16" fmla="*/ 0 f12 1"/>
                <a:gd name="f17" fmla="*/ 0 f11 1"/>
                <a:gd name="f18" fmla="*/ 4315781 f12 1"/>
                <a:gd name="f19" fmla="*/ 1000634 f11 1"/>
                <a:gd name="f20" fmla="*/ f13 1 f2"/>
                <a:gd name="f21" fmla="*/ f16 1 4315781"/>
                <a:gd name="f22" fmla="*/ f17 1 1000634"/>
                <a:gd name="f23" fmla="*/ f18 1 4315781"/>
                <a:gd name="f24" fmla="*/ f19 1 100063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315781" h="1000634">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t" anchorCtr="1" compatLnSpc="1">
              <a:noAutofit/>
            </a:bodyPr>
            <a:lstStyle/>
            <a:p>
              <a:pPr marL="0" marR="0" lvl="0" indent="0" algn="ctr" defTabSz="488947" rtl="0" fontAlgn="auto" hangingPunct="1">
                <a:lnSpc>
                  <a:spcPct val="100000"/>
                </a:lnSpc>
                <a:spcBef>
                  <a:spcPts val="0"/>
                </a:spcBef>
                <a:spcAft>
                  <a:spcPts val="500"/>
                </a:spcAft>
                <a:buNone/>
                <a:tabLst/>
                <a:defRPr sz="1800" b="0" i="0" u="none" strike="noStrike" kern="0" cap="none" spc="0" baseline="0">
                  <a:solidFill>
                    <a:srgbClr val="000000"/>
                  </a:solidFill>
                  <a:uFillTx/>
                </a:defRPr>
              </a:pPr>
              <a:r>
                <a:rPr lang="en-US" sz="1100" b="1" i="0" u="none" strike="noStrike" kern="1200" cap="none" spc="0" baseline="0">
                  <a:solidFill>
                    <a:srgbClr val="253746"/>
                  </a:solidFill>
                  <a:uFillTx/>
                  <a:latin typeface="Futura PT Bold"/>
                </a:rPr>
                <a:t>Home Rental Units</a:t>
              </a:r>
              <a:r>
                <a:rPr lang="en-US" sz="1100" b="1" i="0" u="none" strike="noStrike" kern="1200" cap="none" spc="0" baseline="0">
                  <a:solidFill>
                    <a:srgbClr val="253746"/>
                  </a:solidFill>
                  <a:uFillTx/>
                  <a:latin typeface="Arial"/>
                </a:rPr>
                <a:t> -</a:t>
              </a:r>
              <a:r>
                <a:rPr lang="en-US" sz="1100" b="1" i="0" u="none" strike="noStrike" kern="1200" cap="none" spc="0" baseline="0">
                  <a:solidFill>
                    <a:srgbClr val="253746"/>
                  </a:solidFill>
                  <a:uFillTx/>
                  <a:latin typeface="Futura PT Bold"/>
                </a:rPr>
                <a:t> 43</a:t>
              </a:r>
              <a:endParaRPr lang="en-US" sz="1100" b="1" i="0" u="none" strike="noStrike" kern="1200" cap="none" spc="0" baseline="0">
                <a:solidFill>
                  <a:srgbClr val="253746"/>
                </a:solidFill>
                <a:uFillTx/>
                <a:latin typeface="Arial"/>
              </a:endParaRPr>
            </a:p>
            <a:p>
              <a:pPr marL="0" marR="0" lvl="0" indent="0" algn="ctr" defTabSz="488947" rtl="0" fontAlgn="auto" hangingPunct="1">
                <a:lnSpc>
                  <a:spcPct val="100000"/>
                </a:lnSpc>
                <a:spcBef>
                  <a:spcPts val="0"/>
                </a:spcBef>
                <a:spcAft>
                  <a:spcPts val="500"/>
                </a:spcAft>
                <a:buNone/>
                <a:tabLst/>
                <a:defRPr sz="1800" b="0" i="0" u="none" strike="noStrike" kern="0" cap="none" spc="0" baseline="0">
                  <a:solidFill>
                    <a:srgbClr val="000000"/>
                  </a:solidFill>
                  <a:uFillTx/>
                </a:defRPr>
              </a:pPr>
              <a:r>
                <a:rPr lang="en-US" sz="1100" b="1" i="0" u="none" strike="noStrike" kern="1200" cap="none" spc="0" baseline="0">
                  <a:solidFill>
                    <a:srgbClr val="253746"/>
                  </a:solidFill>
                  <a:uFillTx/>
                  <a:latin typeface="Futura PT Bold"/>
                </a:rPr>
                <a:t>Homeowner Rehab-</a:t>
              </a:r>
              <a:r>
                <a:rPr lang="en-US" sz="1100" b="1" i="0" u="none" strike="noStrike" kern="1200" cap="none" spc="0" baseline="0">
                  <a:solidFill>
                    <a:srgbClr val="253746"/>
                  </a:solidFill>
                  <a:uFillTx/>
                  <a:latin typeface="Arial"/>
                </a:rPr>
                <a:t> </a:t>
              </a:r>
              <a:r>
                <a:rPr lang="en-US" sz="1100" b="1" i="0" u="none" strike="noStrike" kern="1200" cap="none" spc="0" baseline="0">
                  <a:solidFill>
                    <a:srgbClr val="253746"/>
                  </a:solidFill>
                  <a:uFillTx/>
                  <a:latin typeface="Futura PT Bold"/>
                </a:rPr>
                <a:t>82</a:t>
              </a:r>
              <a:endParaRPr lang="en-US" sz="1100" b="1" i="0" u="none" strike="noStrike" kern="1200" cap="none" spc="0" baseline="0">
                <a:solidFill>
                  <a:srgbClr val="253746"/>
                </a:solidFill>
                <a:uFillTx/>
                <a:latin typeface="Aria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9">
            <a:extLst>
              <a:ext uri="{FF2B5EF4-FFF2-40B4-BE49-F238E27FC236}">
                <a16:creationId xmlns:a16="http://schemas.microsoft.com/office/drawing/2014/main" id="{83DE344B-1B45-88DB-92E7-E1142D0281DC}"/>
              </a:ext>
              <a:ext uri="{C183D7F6-B498-43B3-948B-1728B52AA6E4}">
                <adec:decorative xmlns:adec="http://schemas.microsoft.com/office/drawing/2017/decorative" val="1"/>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 name="Title 1">
            <a:extLst>
              <a:ext uri="{FF2B5EF4-FFF2-40B4-BE49-F238E27FC236}">
                <a16:creationId xmlns:a16="http://schemas.microsoft.com/office/drawing/2014/main" id="{81E3107D-1268-C294-C400-0A977FD3D35C}"/>
              </a:ext>
            </a:extLst>
          </p:cNvPr>
          <p:cNvSpPr txBox="1">
            <a:spLocks noGrp="1"/>
          </p:cNvSpPr>
          <p:nvPr>
            <p:ph type="title"/>
          </p:nvPr>
        </p:nvSpPr>
        <p:spPr>
          <a:xfrm>
            <a:off x="1116985" y="552160"/>
            <a:ext cx="5847780" cy="1046667"/>
          </a:xfrm>
          <a:prstGeom prst="rect">
            <a:avLst/>
          </a:prstGeom>
          <a:noFill/>
          <a:ln>
            <a:noFill/>
          </a:ln>
        </p:spPr>
        <p:txBody>
          <a:bodyPr vert="horz" wrap="square" lIns="91440" tIns="45720" rIns="91440" bIns="45720" anchor="ctr" anchorCtr="0" compatLnSpc="1">
            <a:normAutofit/>
          </a:bodyPr>
          <a:lstStyle/>
          <a:p>
            <a:pPr lvl="0">
              <a:spcAft>
                <a:spcPts val="740"/>
              </a:spcAft>
            </a:pPr>
            <a:r>
              <a:rPr lang="en-US" sz="2800" b="1" u="sng" dirty="0">
                <a:effectLst>
                  <a:outerShdw blurRad="38100" dist="38100" dir="2700000" algn="tl">
                    <a:srgbClr val="000000">
                      <a:alpha val="43137"/>
                    </a:srgbClr>
                  </a:outerShdw>
                </a:effectLst>
              </a:rPr>
              <a:t>Housing Goals</a:t>
            </a:r>
          </a:p>
        </p:txBody>
      </p:sp>
      <p:sp>
        <p:nvSpPr>
          <p:cNvPr id="4" name="Rectangle 61">
            <a:extLst>
              <a:ext uri="{FF2B5EF4-FFF2-40B4-BE49-F238E27FC236}">
                <a16:creationId xmlns:a16="http://schemas.microsoft.com/office/drawing/2014/main" id="{214E809A-D691-5199-6587-E1A7FE956EB0}"/>
              </a:ext>
              <a:ext uri="{C183D7F6-B498-43B3-948B-1728B52AA6E4}">
                <adec:decorative xmlns:adec="http://schemas.microsoft.com/office/drawing/2017/decorative" val="1"/>
              </a:ext>
            </a:extLst>
          </p:cNvPr>
          <p:cNvSpPr>
            <a:spLocks noMove="1" noResize="1"/>
          </p:cNvSpPr>
          <p:nvPr/>
        </p:nvSpPr>
        <p:spPr>
          <a:xfrm>
            <a:off x="0" y="1982602"/>
            <a:ext cx="7940036" cy="64008"/>
          </a:xfrm>
          <a:prstGeom prst="rect">
            <a:avLst/>
          </a:prstGeom>
          <a:solidFill>
            <a:srgbClr val="00254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4990"/>
              </a:solidFill>
              <a:uFillTx/>
              <a:latin typeface="Arial"/>
            </a:endParaRPr>
          </a:p>
        </p:txBody>
      </p:sp>
      <p:sp>
        <p:nvSpPr>
          <p:cNvPr id="5" name="Text Placeholder 3">
            <a:extLst>
              <a:ext uri="{FF2B5EF4-FFF2-40B4-BE49-F238E27FC236}">
                <a16:creationId xmlns:a16="http://schemas.microsoft.com/office/drawing/2014/main" id="{F8A5F578-FADC-4762-B879-71813EBF0059}"/>
              </a:ext>
            </a:extLst>
          </p:cNvPr>
          <p:cNvSpPr txBox="1">
            <a:spLocks noGrp="1"/>
          </p:cNvSpPr>
          <p:nvPr>
            <p:ph type="body" idx="2"/>
          </p:nvPr>
        </p:nvSpPr>
        <p:spPr>
          <a:xfrm>
            <a:off x="1042900" y="2149388"/>
            <a:ext cx="5847780" cy="3347874"/>
          </a:xfrm>
        </p:spPr>
        <p:txBody>
          <a:bodyPr anchor="ctr">
            <a:noAutofit/>
          </a:bodyPr>
          <a:lstStyle/>
          <a:p>
            <a:pPr lvl="0">
              <a:spcAft>
                <a:spcPts val="740"/>
              </a:spcAft>
              <a:buSzPts val="1000"/>
              <a:tabLst>
                <a:tab pos="423275" algn="l"/>
              </a:tabLst>
            </a:pPr>
            <a:endParaRPr lang="en-US" sz="500" dirty="0"/>
          </a:p>
          <a:p>
            <a:pPr lvl="0">
              <a:spcAft>
                <a:spcPts val="740"/>
              </a:spcAft>
            </a:pPr>
            <a:r>
              <a:rPr lang="en-US" sz="1800" b="1" dirty="0"/>
              <a:t>2026 Goals:</a:t>
            </a:r>
            <a:endParaRPr lang="en-US" sz="1800" b="1" dirty="0">
              <a:cs typeface="Arial"/>
            </a:endParaRPr>
          </a:p>
          <a:p>
            <a:pPr marL="374017" lvl="0" indent="-228600">
              <a:spcBef>
                <a:spcPts val="0"/>
              </a:spcBef>
              <a:buSzPts val="1000"/>
              <a:buChar char="•"/>
            </a:pPr>
            <a:r>
              <a:rPr lang="en-US" dirty="0"/>
              <a:t>Rental Units to be produced: 149 Units</a:t>
            </a:r>
            <a:endParaRPr lang="en-US" dirty="0">
              <a:cs typeface="Arial"/>
            </a:endParaRPr>
          </a:p>
          <a:p>
            <a:pPr marL="374017" lvl="0" indent="-228600">
              <a:spcBef>
                <a:spcPts val="0"/>
              </a:spcBef>
              <a:buSzPts val="1000"/>
              <a:buChar char="•"/>
            </a:pPr>
            <a:r>
              <a:rPr lang="en-US" dirty="0"/>
              <a:t>Income targeting: </a:t>
            </a:r>
            <a:r>
              <a:rPr lang="en-US" u="sng" dirty="0"/>
              <a:t>&lt;</a:t>
            </a:r>
            <a:r>
              <a:rPr lang="en-US" dirty="0"/>
              <a:t> 60% AMI</a:t>
            </a:r>
            <a:endParaRPr lang="en-US" dirty="0">
              <a:cs typeface="Arial"/>
            </a:endParaRPr>
          </a:p>
          <a:p>
            <a:pPr marL="374017" lvl="0" indent="-228600">
              <a:spcBef>
                <a:spcPts val="0"/>
              </a:spcBef>
              <a:buSzPts val="1000"/>
              <a:buChar char="•"/>
            </a:pPr>
            <a:endParaRPr lang="en-US" dirty="0">
              <a:cs typeface="Arial"/>
            </a:endParaRPr>
          </a:p>
          <a:p>
            <a:pPr marL="374017" lvl="0" indent="-228600">
              <a:spcBef>
                <a:spcPts val="0"/>
              </a:spcBef>
              <a:buSzPts val="1000"/>
              <a:buChar char="•"/>
            </a:pPr>
            <a:r>
              <a:rPr lang="en-US" dirty="0"/>
              <a:t>Owner-occupied Newly constructed &amp; Rehabilitated: 125 Units</a:t>
            </a:r>
          </a:p>
          <a:p>
            <a:pPr marL="374017" lvl="0" indent="-228600">
              <a:spcBef>
                <a:spcPts val="0"/>
              </a:spcBef>
              <a:buSzPts val="1000"/>
              <a:buChar char="•"/>
            </a:pPr>
            <a:r>
              <a:rPr lang="en-US" dirty="0">
                <a:cs typeface="Arial"/>
              </a:rPr>
              <a:t>Income targeting: </a:t>
            </a:r>
            <a:r>
              <a:rPr lang="en-US" u="sng" dirty="0">
                <a:cs typeface="Arial"/>
              </a:rPr>
              <a:t>&lt; </a:t>
            </a:r>
            <a:r>
              <a:rPr lang="en-US" dirty="0">
                <a:cs typeface="Arial"/>
              </a:rPr>
              <a:t>80% AMI</a:t>
            </a:r>
            <a:endParaRPr lang="en-US" u="sng" dirty="0">
              <a:cs typeface="Arial"/>
            </a:endParaRPr>
          </a:p>
          <a:p>
            <a:pPr marL="374017" lvl="0" indent="-228600">
              <a:spcBef>
                <a:spcPts val="0"/>
              </a:spcBef>
              <a:buSzPts val="1000"/>
              <a:buChar char="•"/>
            </a:pPr>
            <a:endParaRPr lang="en-US" u="sng" dirty="0">
              <a:cs typeface="Arial"/>
            </a:endParaRPr>
          </a:p>
          <a:p>
            <a:pPr marL="374017" lvl="0" indent="-228600">
              <a:spcBef>
                <a:spcPts val="0"/>
              </a:spcBef>
              <a:buSzPts val="1000"/>
              <a:buChar char="•"/>
            </a:pPr>
            <a:r>
              <a:rPr lang="en-US" dirty="0">
                <a:cs typeface="Arial"/>
              </a:rPr>
              <a:t>Homeownership Units: 32 Units</a:t>
            </a:r>
          </a:p>
          <a:p>
            <a:pPr marL="374017" lvl="0" indent="-228600">
              <a:spcBef>
                <a:spcPts val="0"/>
              </a:spcBef>
              <a:buSzPts val="1000"/>
              <a:buChar char="•"/>
            </a:pPr>
            <a:r>
              <a:rPr lang="en-US" dirty="0">
                <a:cs typeface="Arial"/>
              </a:rPr>
              <a:t>Income targeting </a:t>
            </a:r>
            <a:r>
              <a:rPr lang="en-US" u="sng" dirty="0">
                <a:cs typeface="Arial"/>
              </a:rPr>
              <a:t>&lt;</a:t>
            </a:r>
            <a:r>
              <a:rPr lang="en-US" dirty="0">
                <a:cs typeface="Arial"/>
              </a:rPr>
              <a:t> 80% AMI</a:t>
            </a:r>
            <a:endParaRPr lang="en-US" u="sng" dirty="0">
              <a:cs typeface="Arial"/>
            </a:endParaRPr>
          </a:p>
          <a:p>
            <a:pPr marL="88267" lvl="0" indent="-228600">
              <a:spcAft>
                <a:spcPts val="740"/>
              </a:spcAft>
              <a:buSzPts val="1000"/>
              <a:buChar char="•"/>
            </a:pPr>
            <a:endParaRPr lang="en-US" sz="500" dirty="0"/>
          </a:p>
          <a:p>
            <a:pPr marL="88267" lvl="0" indent="-228600">
              <a:spcBef>
                <a:spcPts val="555"/>
              </a:spcBef>
              <a:spcAft>
                <a:spcPts val="555"/>
              </a:spcAft>
              <a:buChar char="•"/>
            </a:pPr>
            <a:endParaRPr lang="en-US" sz="500" b="1" dirty="0"/>
          </a:p>
        </p:txBody>
      </p:sp>
      <p:pic>
        <p:nvPicPr>
          <p:cNvPr id="6" name="Picture 2">
            <a:extLst>
              <a:ext uri="{FF2B5EF4-FFF2-40B4-BE49-F238E27FC236}">
                <a16:creationId xmlns:a16="http://schemas.microsoft.com/office/drawing/2014/main" id="{204BB891-4350-7BD8-8B6B-6C31942C7322}"/>
              </a:ext>
            </a:extLst>
          </p:cNvPr>
          <p:cNvPicPr>
            <a:picLocks noChangeAspect="1"/>
          </p:cNvPicPr>
          <p:nvPr/>
        </p:nvPicPr>
        <p:blipFill>
          <a:blip r:embed="rId2"/>
          <a:srcRect l="2237" r="4879"/>
          <a:stretch>
            <a:fillRect/>
          </a:stretch>
        </p:blipFill>
        <p:spPr>
          <a:xfrm>
            <a:off x="7940036" y="9"/>
            <a:ext cx="4251959" cy="6857990"/>
          </a:xfrm>
          <a:prstGeom prst="rect">
            <a:avLst/>
          </a:prstGeom>
          <a:noFill/>
          <a:ln cap="flat">
            <a:noFill/>
          </a:ln>
        </p:spPr>
      </p:pic>
      <p:sp>
        <p:nvSpPr>
          <p:cNvPr id="7" name="Rectangle 63">
            <a:extLst>
              <a:ext uri="{FF2B5EF4-FFF2-40B4-BE49-F238E27FC236}">
                <a16:creationId xmlns:a16="http://schemas.microsoft.com/office/drawing/2014/main" id="{A83E3E8D-B380-C525-F29A-6AA4DCE699BB}"/>
              </a:ext>
              <a:ext uri="{C183D7F6-B498-43B3-948B-1728B52AA6E4}">
                <adec:decorative xmlns:adec="http://schemas.microsoft.com/office/drawing/2017/decorative" val="1"/>
              </a:ext>
            </a:extLst>
          </p:cNvPr>
          <p:cNvSpPr>
            <a:spLocks noMove="1" noResize="1"/>
          </p:cNvSpPr>
          <p:nvPr/>
        </p:nvSpPr>
        <p:spPr>
          <a:xfrm rot="5400013">
            <a:off x="4487472" y="3396996"/>
            <a:ext cx="6858000" cy="64008"/>
          </a:xfrm>
          <a:prstGeom prst="rect">
            <a:avLst/>
          </a:prstGeom>
          <a:solidFill>
            <a:srgbClr val="00254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4990"/>
              </a:solidFill>
              <a:uFillTx/>
              <a:latin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A7879-820C-5887-8282-3ED5AC6335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612E12-577D-644A-8888-8BF82BD78D76}"/>
              </a:ext>
            </a:extLst>
          </p:cNvPr>
          <p:cNvSpPr>
            <a:spLocks noGrp="1"/>
          </p:cNvSpPr>
          <p:nvPr>
            <p:ph type="title"/>
          </p:nvPr>
        </p:nvSpPr>
        <p:spPr>
          <a:xfrm>
            <a:off x="838201" y="1039086"/>
            <a:ext cx="7141234" cy="349767"/>
          </a:xfrm>
        </p:spPr>
        <p:txBody>
          <a:bodyPr>
            <a:noAutofit/>
          </a:bodyPr>
          <a:lstStyle/>
          <a:p>
            <a:r>
              <a:rPr lang="en-US" sz="3200" dirty="0">
                <a:latin typeface="Aptos ExtraBold" panose="020F0502020204030204" pitchFamily="34" charset="0"/>
              </a:rPr>
              <a:t>HOME Detailed Activity Breakdown</a:t>
            </a:r>
          </a:p>
        </p:txBody>
      </p:sp>
      <p:sp>
        <p:nvSpPr>
          <p:cNvPr id="3" name="Content Placeholder 2">
            <a:extLst>
              <a:ext uri="{FF2B5EF4-FFF2-40B4-BE49-F238E27FC236}">
                <a16:creationId xmlns:a16="http://schemas.microsoft.com/office/drawing/2014/main" id="{28DB4753-3798-26EA-349B-9FCC93CAF78C}"/>
              </a:ext>
            </a:extLst>
          </p:cNvPr>
          <p:cNvSpPr>
            <a:spLocks noGrp="1"/>
          </p:cNvSpPr>
          <p:nvPr>
            <p:ph idx="1"/>
          </p:nvPr>
        </p:nvSpPr>
        <p:spPr>
          <a:xfrm>
            <a:off x="838200" y="2151303"/>
            <a:ext cx="10515600" cy="4051004"/>
          </a:xfrm>
        </p:spPr>
        <p:txBody>
          <a:bodyPr>
            <a:normAutofit/>
          </a:bodyPr>
          <a:lstStyle/>
          <a:p>
            <a:pPr marL="0" algn="ctr" rtl="0" eaLnBrk="1" fontAlgn="t" latinLnBrk="0" hangingPunct="1">
              <a:spcBef>
                <a:spcPts val="5"/>
              </a:spcBef>
              <a:buNone/>
            </a:pPr>
            <a:r>
              <a:rPr lang="en-US" sz="1800" b="0" i="0" u="none" strike="noStrike" kern="1200" dirty="0">
                <a:solidFill>
                  <a:srgbClr val="FFFFFF"/>
                </a:solidFill>
                <a:effectLst/>
                <a:latin typeface="Franklin Gothic Book" panose="020B0503020102020204" pitchFamily="34" charset="0"/>
                <a:cs typeface="Franklin Gothic Book" panose="020B0503020102020204" pitchFamily="34" charset="0"/>
              </a:rPr>
              <a:t>HOME</a:t>
            </a:r>
            <a:endParaRPr lang="en-US" sz="1800" b="0" i="0" u="none" strike="noStrike" dirty="0">
              <a:effectLst/>
              <a:latin typeface="Arial" panose="020B0604020202020204" pitchFamily="34" charset="0"/>
            </a:endParaRPr>
          </a:p>
          <a:p>
            <a:endParaRPr lang="en-US" dirty="0"/>
          </a:p>
          <a:p>
            <a:endParaRPr lang="en-US" dirty="0"/>
          </a:p>
        </p:txBody>
      </p:sp>
      <p:graphicFrame>
        <p:nvGraphicFramePr>
          <p:cNvPr id="5" name="Table 4">
            <a:extLst>
              <a:ext uri="{FF2B5EF4-FFF2-40B4-BE49-F238E27FC236}">
                <a16:creationId xmlns:a16="http://schemas.microsoft.com/office/drawing/2014/main" id="{AC4EE052-59D4-C72F-05DD-A4235180C836}"/>
              </a:ext>
            </a:extLst>
          </p:cNvPr>
          <p:cNvGraphicFramePr>
            <a:graphicFrameLocks noGrp="1"/>
          </p:cNvGraphicFramePr>
          <p:nvPr>
            <p:extLst>
              <p:ext uri="{D42A27DB-BD31-4B8C-83A1-F6EECF244321}">
                <p14:modId xmlns:p14="http://schemas.microsoft.com/office/powerpoint/2010/main" val="1835320119"/>
              </p:ext>
            </p:extLst>
          </p:nvPr>
        </p:nvGraphicFramePr>
        <p:xfrm>
          <a:off x="919191" y="1528707"/>
          <a:ext cx="10234764" cy="4704080"/>
        </p:xfrm>
        <a:graphic>
          <a:graphicData uri="http://schemas.openxmlformats.org/drawingml/2006/table">
            <a:tbl>
              <a:tblPr firstRow="1" bandRow="1">
                <a:tableStyleId>{5C22544A-7EE6-4342-B048-85BDC9FD1C3A}</a:tableStyleId>
              </a:tblPr>
              <a:tblGrid>
                <a:gridCol w="1705794">
                  <a:extLst>
                    <a:ext uri="{9D8B030D-6E8A-4147-A177-3AD203B41FA5}">
                      <a16:colId xmlns:a16="http://schemas.microsoft.com/office/drawing/2014/main" val="1895042669"/>
                    </a:ext>
                  </a:extLst>
                </a:gridCol>
                <a:gridCol w="1705794">
                  <a:extLst>
                    <a:ext uri="{9D8B030D-6E8A-4147-A177-3AD203B41FA5}">
                      <a16:colId xmlns:a16="http://schemas.microsoft.com/office/drawing/2014/main" val="1638330470"/>
                    </a:ext>
                  </a:extLst>
                </a:gridCol>
                <a:gridCol w="1705794">
                  <a:extLst>
                    <a:ext uri="{9D8B030D-6E8A-4147-A177-3AD203B41FA5}">
                      <a16:colId xmlns:a16="http://schemas.microsoft.com/office/drawing/2014/main" val="1492948458"/>
                    </a:ext>
                  </a:extLst>
                </a:gridCol>
                <a:gridCol w="1705794">
                  <a:extLst>
                    <a:ext uri="{9D8B030D-6E8A-4147-A177-3AD203B41FA5}">
                      <a16:colId xmlns:a16="http://schemas.microsoft.com/office/drawing/2014/main" val="3146224968"/>
                    </a:ext>
                  </a:extLst>
                </a:gridCol>
                <a:gridCol w="1705794">
                  <a:extLst>
                    <a:ext uri="{9D8B030D-6E8A-4147-A177-3AD203B41FA5}">
                      <a16:colId xmlns:a16="http://schemas.microsoft.com/office/drawing/2014/main" val="149842516"/>
                    </a:ext>
                  </a:extLst>
                </a:gridCol>
                <a:gridCol w="1705794">
                  <a:extLst>
                    <a:ext uri="{9D8B030D-6E8A-4147-A177-3AD203B41FA5}">
                      <a16:colId xmlns:a16="http://schemas.microsoft.com/office/drawing/2014/main" val="4269696274"/>
                    </a:ext>
                  </a:extLst>
                </a:gridCol>
              </a:tblGrid>
              <a:tr h="370840">
                <a:tc>
                  <a:txBody>
                    <a:bodyPr/>
                    <a:lstStyle/>
                    <a:p>
                      <a:r>
                        <a:rPr lang="en-US" sz="1400" dirty="0"/>
                        <a:t>Activity</a:t>
                      </a:r>
                    </a:p>
                  </a:txBody>
                  <a:tcPr/>
                </a:tc>
                <a:tc>
                  <a:txBody>
                    <a:bodyPr/>
                    <a:lstStyle/>
                    <a:p>
                      <a:r>
                        <a:rPr lang="en-US" sz="1400" dirty="0"/>
                        <a:t>Carryover</a:t>
                      </a:r>
                    </a:p>
                  </a:txBody>
                  <a:tcPr/>
                </a:tc>
                <a:tc>
                  <a:txBody>
                    <a:bodyPr/>
                    <a:lstStyle/>
                    <a:p>
                      <a:r>
                        <a:rPr lang="en-US" sz="1400" dirty="0"/>
                        <a:t>2026 Allocation </a:t>
                      </a:r>
                    </a:p>
                  </a:txBody>
                  <a:tcPr/>
                </a:tc>
                <a:tc>
                  <a:txBody>
                    <a:bodyPr/>
                    <a:lstStyle/>
                    <a:p>
                      <a:r>
                        <a:rPr lang="en-US" sz="1400" dirty="0"/>
                        <a:t>Program Income</a:t>
                      </a:r>
                    </a:p>
                  </a:txBody>
                  <a:tcPr/>
                </a:tc>
                <a:tc>
                  <a:txBody>
                    <a:bodyPr/>
                    <a:lstStyle/>
                    <a:p>
                      <a:r>
                        <a:rPr lang="en-US" sz="1400" dirty="0"/>
                        <a:t>Total</a:t>
                      </a:r>
                    </a:p>
                  </a:txBody>
                  <a:tcPr/>
                </a:tc>
                <a:tc>
                  <a:txBody>
                    <a:bodyPr/>
                    <a:lstStyle/>
                    <a:p>
                      <a:r>
                        <a:rPr lang="en-US" sz="1400" dirty="0"/>
                        <a:t>Funding Limits</a:t>
                      </a:r>
                    </a:p>
                  </a:txBody>
                  <a:tcPr/>
                </a:tc>
                <a:extLst>
                  <a:ext uri="{0D108BD9-81ED-4DB2-BD59-A6C34878D82A}">
                    <a16:rowId xmlns:a16="http://schemas.microsoft.com/office/drawing/2014/main" val="511025797"/>
                  </a:ext>
                </a:extLst>
              </a:tr>
              <a:tr h="370840">
                <a:tc>
                  <a:txBody>
                    <a:bodyPr/>
                    <a:lstStyle/>
                    <a:p>
                      <a:r>
                        <a:rPr lang="en-US" sz="1400" dirty="0"/>
                        <a:t>Homeowner Rehabilitation</a:t>
                      </a:r>
                    </a:p>
                  </a:txBody>
                  <a:tcPr/>
                </a:tc>
                <a:tc>
                  <a:txBody>
                    <a:bodyPr/>
                    <a:lstStyle/>
                    <a:p>
                      <a:pPr algn="ctr"/>
                      <a:r>
                        <a:rPr lang="en-US" sz="1400" dirty="0"/>
                        <a:t>$3,000,000.00</a:t>
                      </a:r>
                    </a:p>
                  </a:txBody>
                  <a:tcPr/>
                </a:tc>
                <a:tc>
                  <a:txBody>
                    <a:bodyPr/>
                    <a:lstStyle/>
                    <a:p>
                      <a:pPr algn="ctr"/>
                      <a:r>
                        <a:rPr lang="en-US" sz="1400" dirty="0"/>
                        <a:t>$3,236,405.04</a:t>
                      </a:r>
                    </a:p>
                  </a:txBody>
                  <a:tcPr/>
                </a:tc>
                <a:tc>
                  <a:txBody>
                    <a:bodyPr/>
                    <a:lstStyle/>
                    <a:p>
                      <a:pPr algn="ctr"/>
                      <a:r>
                        <a:rPr lang="en-US" sz="1400" dirty="0"/>
                        <a:t>$363,594.96</a:t>
                      </a:r>
                    </a:p>
                  </a:txBody>
                  <a:tcPr/>
                </a:tc>
                <a:tc>
                  <a:txBody>
                    <a:bodyPr/>
                    <a:lstStyle/>
                    <a:p>
                      <a:pPr algn="ctr"/>
                      <a:r>
                        <a:rPr lang="en-US" sz="1400" dirty="0"/>
                        <a:t>$6,600,000.00</a:t>
                      </a:r>
                    </a:p>
                  </a:txBody>
                  <a:tcPr/>
                </a:tc>
                <a:tc>
                  <a:txBody>
                    <a:bodyPr/>
                    <a:lstStyle/>
                    <a:p>
                      <a:pPr algn="ctr"/>
                      <a:r>
                        <a:rPr lang="en-US" sz="1400" dirty="0"/>
                        <a:t>$600,000</a:t>
                      </a:r>
                    </a:p>
                  </a:txBody>
                  <a:tcPr/>
                </a:tc>
                <a:extLst>
                  <a:ext uri="{0D108BD9-81ED-4DB2-BD59-A6C34878D82A}">
                    <a16:rowId xmlns:a16="http://schemas.microsoft.com/office/drawing/2014/main" val="1745528204"/>
                  </a:ext>
                </a:extLst>
              </a:tr>
              <a:tr h="370840">
                <a:tc>
                  <a:txBody>
                    <a:bodyPr/>
                    <a:lstStyle/>
                    <a:p>
                      <a:r>
                        <a:rPr lang="en-US" sz="1400" dirty="0"/>
                        <a:t>Rental Development</a:t>
                      </a:r>
                    </a:p>
                  </a:txBody>
                  <a:tcPr/>
                </a:tc>
                <a:tc>
                  <a:txBody>
                    <a:bodyPr/>
                    <a:lstStyle/>
                    <a:p>
                      <a:pPr algn="ctr"/>
                      <a:r>
                        <a:rPr lang="en-US" sz="1400" dirty="0"/>
                        <a:t>3,000,000.00</a:t>
                      </a:r>
                    </a:p>
                  </a:txBody>
                  <a:tcPr/>
                </a:tc>
                <a:tc>
                  <a:txBody>
                    <a:bodyPr/>
                    <a:lstStyle/>
                    <a:p>
                      <a:pPr algn="ctr"/>
                      <a:r>
                        <a:rPr lang="en-US" sz="1400" dirty="0"/>
                        <a:t>$3,330,744.29</a:t>
                      </a:r>
                    </a:p>
                  </a:txBody>
                  <a:tcPr/>
                </a:tc>
                <a:tc>
                  <a:txBody>
                    <a:bodyPr/>
                    <a:lstStyle/>
                    <a:p>
                      <a:pPr algn="ctr"/>
                      <a:r>
                        <a:rPr lang="en-US" sz="1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      $6,330,744.29</a:t>
                      </a:r>
                    </a:p>
                    <a:p>
                      <a:pPr algn="l"/>
                      <a:endParaRPr lang="en-US" sz="1400" dirty="0"/>
                    </a:p>
                  </a:txBody>
                  <a:tcPr/>
                </a:tc>
                <a:tc>
                  <a:txBody>
                    <a:bodyPr/>
                    <a:lstStyle/>
                    <a:p>
                      <a:pPr algn="ctr"/>
                      <a:r>
                        <a:rPr lang="en-US" sz="1400" dirty="0"/>
                        <a:t>$750,000</a:t>
                      </a:r>
                    </a:p>
                  </a:txBody>
                  <a:tcPr/>
                </a:tc>
                <a:extLst>
                  <a:ext uri="{0D108BD9-81ED-4DB2-BD59-A6C34878D82A}">
                    <a16:rowId xmlns:a16="http://schemas.microsoft.com/office/drawing/2014/main" val="3525102659"/>
                  </a:ext>
                </a:extLst>
              </a:tr>
              <a:tr h="370840">
                <a:tc>
                  <a:txBody>
                    <a:bodyPr/>
                    <a:lstStyle/>
                    <a:p>
                      <a:r>
                        <a:rPr lang="en-US" sz="1400" dirty="0"/>
                        <a:t>CHDO Set-Aside</a:t>
                      </a:r>
                    </a:p>
                  </a:txBody>
                  <a:tcPr/>
                </a:tc>
                <a:tc>
                  <a:txBody>
                    <a:bodyPr/>
                    <a:lstStyle/>
                    <a:p>
                      <a:pPr algn="ctr"/>
                      <a:r>
                        <a:rPr lang="en-US" sz="1400" dirty="0"/>
                        <a:t>$1,365,103.07</a:t>
                      </a:r>
                    </a:p>
                  </a:txBody>
                  <a:tcPr/>
                </a:tc>
                <a:tc>
                  <a:txBody>
                    <a:bodyPr/>
                    <a:lstStyle/>
                    <a:p>
                      <a:pPr algn="ctr"/>
                      <a:r>
                        <a:rPr lang="en-US" sz="1400" dirty="0"/>
                        <a:t>$1,407,229.86</a:t>
                      </a:r>
                    </a:p>
                  </a:txBody>
                  <a:tcPr/>
                </a:tc>
                <a:tc>
                  <a:txBody>
                    <a:bodyPr/>
                    <a:lstStyle/>
                    <a:p>
                      <a:pPr algn="ctr"/>
                      <a:r>
                        <a:rPr lang="en-US" sz="1400" dirty="0"/>
                        <a:t>-</a:t>
                      </a:r>
                    </a:p>
                  </a:txBody>
                  <a:tcPr/>
                </a:tc>
                <a:tc>
                  <a:txBody>
                    <a:bodyPr/>
                    <a:lstStyle/>
                    <a:p>
                      <a:pPr algn="ctr"/>
                      <a:r>
                        <a:rPr lang="en-US" sz="1400" dirty="0"/>
                        <a:t> $2,772,332.93</a:t>
                      </a:r>
                    </a:p>
                  </a:txBody>
                  <a:tcPr/>
                </a:tc>
                <a:tc>
                  <a:txBody>
                    <a:bodyPr/>
                    <a:lstStyle/>
                    <a:p>
                      <a:pPr algn="ctr"/>
                      <a:r>
                        <a:rPr lang="en-US" sz="1400" dirty="0"/>
                        <a:t>Amount will be determined by undergoing a subsidy layering review</a:t>
                      </a:r>
                    </a:p>
                  </a:txBody>
                  <a:tcPr/>
                </a:tc>
                <a:extLst>
                  <a:ext uri="{0D108BD9-81ED-4DB2-BD59-A6C34878D82A}">
                    <a16:rowId xmlns:a16="http://schemas.microsoft.com/office/drawing/2014/main" val="3459733092"/>
                  </a:ext>
                </a:extLst>
              </a:tr>
              <a:tr h="370840">
                <a:tc>
                  <a:txBody>
                    <a:bodyPr/>
                    <a:lstStyle/>
                    <a:p>
                      <a:r>
                        <a:rPr lang="en-US" sz="1400" dirty="0"/>
                        <a:t>CHDO Operating Expense </a:t>
                      </a:r>
                    </a:p>
                  </a:txBody>
                  <a:tcPr/>
                </a:tc>
                <a:tc>
                  <a:txBody>
                    <a:bodyPr/>
                    <a:lstStyle/>
                    <a:p>
                      <a:pPr algn="ctr"/>
                      <a:r>
                        <a:rPr lang="en-US" sz="1400" dirty="0"/>
                        <a:t>$425,000.00</a:t>
                      </a:r>
                    </a:p>
                  </a:txBody>
                  <a:tcPr/>
                </a:tc>
                <a:tc>
                  <a:txBody>
                    <a:bodyPr/>
                    <a:lstStyle/>
                    <a:p>
                      <a:pPr algn="ctr"/>
                      <a:r>
                        <a:rPr lang="en-US" sz="1400" dirty="0"/>
                        <a:t>$469,000.00</a:t>
                      </a:r>
                    </a:p>
                  </a:txBody>
                  <a:tcPr/>
                </a:tc>
                <a:tc>
                  <a:txBody>
                    <a:bodyPr/>
                    <a:lstStyle/>
                    <a:p>
                      <a:pPr algn="ctr"/>
                      <a:r>
                        <a:rPr lang="en-US" sz="1400" dirty="0"/>
                        <a:t>-</a:t>
                      </a:r>
                    </a:p>
                  </a:txBody>
                  <a:tcPr/>
                </a:tc>
                <a:tc>
                  <a:txBody>
                    <a:bodyPr/>
                    <a:lstStyle/>
                    <a:p>
                      <a:pPr algn="ctr"/>
                      <a:r>
                        <a:rPr lang="en-US" sz="1400" dirty="0"/>
                        <a:t>$894,000.00</a:t>
                      </a:r>
                    </a:p>
                  </a:txBody>
                  <a:tcPr/>
                </a:tc>
                <a:tc>
                  <a:txBody>
                    <a:bodyPr/>
                    <a:lstStyle/>
                    <a:p>
                      <a:pPr algn="ctr"/>
                      <a:r>
                        <a:rPr lang="en-US" sz="1400" dirty="0"/>
                        <a:t>$50,000</a:t>
                      </a:r>
                    </a:p>
                  </a:txBody>
                  <a:tcPr/>
                </a:tc>
                <a:extLst>
                  <a:ext uri="{0D108BD9-81ED-4DB2-BD59-A6C34878D82A}">
                    <a16:rowId xmlns:a16="http://schemas.microsoft.com/office/drawing/2014/main" val="3891077050"/>
                  </a:ext>
                </a:extLst>
              </a:tr>
              <a:tr h="370840">
                <a:tc>
                  <a:txBody>
                    <a:bodyPr/>
                    <a:lstStyle/>
                    <a:p>
                      <a:r>
                        <a:rPr lang="en-US" sz="1400" kern="1200" dirty="0">
                          <a:solidFill>
                            <a:schemeClr val="dk1"/>
                          </a:solidFill>
                          <a:latin typeface="+mn-lt"/>
                          <a:ea typeface="+mn-ea"/>
                          <a:cs typeface="+mn-cs"/>
                        </a:rPr>
                        <a:t>Homeownership </a:t>
                      </a:r>
                      <a:r>
                        <a:rPr lang="en-US" sz="1400" dirty="0"/>
                        <a:t>Downpayment Assistance</a:t>
                      </a:r>
                    </a:p>
                  </a:txBody>
                  <a:tcPr/>
                </a:tc>
                <a:tc>
                  <a:txBody>
                    <a:bodyPr/>
                    <a:lstStyle/>
                    <a:p>
                      <a:pPr algn="ctr"/>
                      <a:r>
                        <a:rPr lang="en-US" sz="1400" dirty="0"/>
                        <a:t>$370,516.00</a:t>
                      </a:r>
                    </a:p>
                  </a:txBody>
                  <a:tcPr/>
                </a:tc>
                <a:tc>
                  <a:txBody>
                    <a:bodyPr/>
                    <a:lstStyle/>
                    <a:p>
                      <a:pPr algn="ctr"/>
                      <a:r>
                        <a:rPr lang="en-US" sz="1400" dirty="0"/>
                        <a:t>-</a:t>
                      </a:r>
                    </a:p>
                  </a:txBody>
                  <a:tcPr/>
                </a:tc>
                <a:tc>
                  <a:txBody>
                    <a:bodyPr/>
                    <a:lstStyle/>
                    <a:p>
                      <a:pPr algn="ctr"/>
                      <a:r>
                        <a:rPr lang="en-US" sz="1400" dirty="0"/>
                        <a:t>-</a:t>
                      </a:r>
                    </a:p>
                  </a:txBody>
                  <a:tcPr/>
                </a:tc>
                <a:tc>
                  <a:txBody>
                    <a:bodyPr/>
                    <a:lstStyle/>
                    <a:p>
                      <a:pPr algn="ctr"/>
                      <a:r>
                        <a:rPr lang="en-US" sz="1400" dirty="0"/>
                        <a:t>$370,516.00</a:t>
                      </a:r>
                    </a:p>
                  </a:txBody>
                  <a:tcPr/>
                </a:tc>
                <a:tc>
                  <a:txBody>
                    <a:bodyPr/>
                    <a:lstStyle/>
                    <a:p>
                      <a:pPr algn="ctr"/>
                      <a:r>
                        <a:rPr lang="en-US" sz="1400" dirty="0"/>
                        <a:t>Up to $25,000</a:t>
                      </a:r>
                    </a:p>
                  </a:txBody>
                  <a:tcPr/>
                </a:tc>
                <a:extLst>
                  <a:ext uri="{0D108BD9-81ED-4DB2-BD59-A6C34878D82A}">
                    <a16:rowId xmlns:a16="http://schemas.microsoft.com/office/drawing/2014/main" val="4150178102"/>
                  </a:ext>
                </a:extLst>
              </a:tr>
              <a:tr h="370840">
                <a:tc>
                  <a:txBody>
                    <a:bodyPr/>
                    <a:lstStyle/>
                    <a:p>
                      <a:r>
                        <a:rPr lang="en-US" sz="1400" dirty="0"/>
                        <a:t>Admin/Planning</a:t>
                      </a:r>
                    </a:p>
                  </a:txBody>
                  <a:tcPr/>
                </a:tc>
                <a:tc>
                  <a:txBody>
                    <a:bodyPr/>
                    <a:lstStyle/>
                    <a:p>
                      <a:pPr algn="ctr"/>
                      <a:endParaRPr lang="en-US" sz="1400" dirty="0"/>
                    </a:p>
                  </a:txBody>
                  <a:tcPr/>
                </a:tc>
                <a:tc>
                  <a:txBody>
                    <a:bodyPr/>
                    <a:lstStyle/>
                    <a:p>
                      <a:pPr algn="ctr"/>
                      <a:r>
                        <a:rPr lang="en-US" sz="1400" dirty="0"/>
                        <a:t>$938,153.24</a:t>
                      </a:r>
                    </a:p>
                  </a:txBody>
                  <a:tcPr/>
                </a:tc>
                <a:tc>
                  <a:txBody>
                    <a:bodyPr/>
                    <a:lstStyle/>
                    <a:p>
                      <a:pPr algn="ctr"/>
                      <a:endParaRPr lang="en-US" sz="1400" dirty="0"/>
                    </a:p>
                  </a:txBody>
                  <a:tcPr/>
                </a:tc>
                <a:tc>
                  <a:txBody>
                    <a:bodyPr/>
                    <a:lstStyle/>
                    <a:p>
                      <a:pPr algn="ctr"/>
                      <a:r>
                        <a:rPr lang="en-US" sz="1400" dirty="0"/>
                        <a:t>$938,153.24</a:t>
                      </a:r>
                    </a:p>
                  </a:txBody>
                  <a:tcPr/>
                </a:tc>
                <a:tc>
                  <a:txBody>
                    <a:bodyPr/>
                    <a:lstStyle/>
                    <a:p>
                      <a:pPr algn="ctr"/>
                      <a:endParaRPr lang="en-US" sz="1400" dirty="0"/>
                    </a:p>
                  </a:txBody>
                  <a:tcPr/>
                </a:tc>
                <a:extLst>
                  <a:ext uri="{0D108BD9-81ED-4DB2-BD59-A6C34878D82A}">
                    <a16:rowId xmlns:a16="http://schemas.microsoft.com/office/drawing/2014/main" val="3685531720"/>
                  </a:ext>
                </a:extLst>
              </a:tr>
              <a:tr h="370840">
                <a:tc>
                  <a:txBody>
                    <a:bodyPr/>
                    <a:lstStyle/>
                    <a:p>
                      <a:r>
                        <a:rPr lang="en-US" sz="1400" dirty="0"/>
                        <a:t>TOTAL</a:t>
                      </a:r>
                    </a:p>
                  </a:txBody>
                  <a:tcPr/>
                </a:tc>
                <a:tc>
                  <a:txBody>
                    <a:bodyPr/>
                    <a:lstStyle/>
                    <a:p>
                      <a:pPr algn="ctr"/>
                      <a:r>
                        <a:rPr lang="en-US" sz="1400" dirty="0"/>
                        <a:t>$8,160,619.07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$9,381,532.43</a:t>
                      </a:r>
                    </a:p>
                    <a:p>
                      <a:pPr algn="ctr"/>
                      <a:endParaRPr lang="en-US" sz="1400" dirty="0"/>
                    </a:p>
                  </a:txBody>
                  <a:tcPr/>
                </a:tc>
                <a:tc>
                  <a:txBody>
                    <a:bodyPr/>
                    <a:lstStyle/>
                    <a:p>
                      <a:pPr algn="ctr"/>
                      <a:r>
                        <a:rPr lang="en-US" sz="1400" dirty="0"/>
                        <a:t>$363,594.96</a:t>
                      </a:r>
                    </a:p>
                  </a:txBody>
                  <a:tcPr/>
                </a:tc>
                <a:tc>
                  <a:txBody>
                    <a:bodyPr/>
                    <a:lstStyle/>
                    <a:p>
                      <a:pPr algn="ctr"/>
                      <a:r>
                        <a:rPr lang="en-US" sz="1400" dirty="0"/>
                        <a:t>$17,905,746.46</a:t>
                      </a:r>
                    </a:p>
                  </a:txBody>
                  <a:tcPr/>
                </a:tc>
                <a:tc>
                  <a:txBody>
                    <a:bodyPr/>
                    <a:lstStyle/>
                    <a:p>
                      <a:pPr algn="ctr"/>
                      <a:endParaRPr lang="en-US" sz="1400" dirty="0"/>
                    </a:p>
                  </a:txBody>
                  <a:tcPr/>
                </a:tc>
                <a:extLst>
                  <a:ext uri="{0D108BD9-81ED-4DB2-BD59-A6C34878D82A}">
                    <a16:rowId xmlns:a16="http://schemas.microsoft.com/office/drawing/2014/main" val="3077092687"/>
                  </a:ext>
                </a:extLst>
              </a:tr>
            </a:tbl>
          </a:graphicData>
        </a:graphic>
      </p:graphicFrame>
    </p:spTree>
    <p:extLst>
      <p:ext uri="{BB962C8B-B14F-4D97-AF65-F5344CB8AC3E}">
        <p14:creationId xmlns:p14="http://schemas.microsoft.com/office/powerpoint/2010/main" val="372658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9E819-3427-7523-2B10-0D5B4524EDED}"/>
              </a:ext>
            </a:extLst>
          </p:cNvPr>
          <p:cNvSpPr>
            <a:spLocks noGrp="1"/>
          </p:cNvSpPr>
          <p:nvPr>
            <p:ph type="title"/>
          </p:nvPr>
        </p:nvSpPr>
        <p:spPr>
          <a:xfrm>
            <a:off x="700755" y="502022"/>
            <a:ext cx="6494804" cy="1642968"/>
          </a:xfrm>
        </p:spPr>
        <p:txBody>
          <a:bodyPr vert="horz" lIns="84659" tIns="42330" rIns="84659" bIns="42330" rtlCol="0" anchor="b">
            <a:normAutofit/>
          </a:bodyPr>
          <a:lstStyle/>
          <a:p>
            <a:pPr defTabSz="846552"/>
            <a:r>
              <a:rPr lang="en-US" sz="3518" dirty="0"/>
              <a:t>Mississippi Home Corporation (MHC)</a:t>
            </a:r>
          </a:p>
        </p:txBody>
      </p:sp>
      <p:sp>
        <p:nvSpPr>
          <p:cNvPr id="4" name="Text Placeholder 3">
            <a:extLst>
              <a:ext uri="{FF2B5EF4-FFF2-40B4-BE49-F238E27FC236}">
                <a16:creationId xmlns:a16="http://schemas.microsoft.com/office/drawing/2014/main" id="{4269C071-8CCF-D984-0858-1C04450D411E}"/>
              </a:ext>
            </a:extLst>
          </p:cNvPr>
          <p:cNvSpPr>
            <a:spLocks noGrp="1"/>
          </p:cNvSpPr>
          <p:nvPr>
            <p:ph type="body" sz="half" idx="2"/>
          </p:nvPr>
        </p:nvSpPr>
        <p:spPr>
          <a:xfrm>
            <a:off x="538385" y="2774567"/>
            <a:ext cx="7836494" cy="3522569"/>
          </a:xfrm>
        </p:spPr>
        <p:txBody>
          <a:bodyPr vert="horz" lIns="84659" tIns="42330" rIns="84659" bIns="42330" rtlCol="0" anchor="t">
            <a:noAutofit/>
          </a:bodyPr>
          <a:lstStyle/>
          <a:p>
            <a:pPr>
              <a:spcBef>
                <a:spcPct val="20000"/>
              </a:spcBef>
              <a:buClr>
                <a:srgbClr val="000099"/>
              </a:buClr>
              <a:buSzPct val="75000"/>
            </a:pPr>
            <a:r>
              <a:rPr lang="en-US" sz="2400" dirty="0">
                <a:solidFill>
                  <a:srgbClr val="000000"/>
                </a:solidFill>
                <a:latin typeface="+mj-lt"/>
                <a:cs typeface="Calibri" panose="020F0502020204030204" pitchFamily="34" charset="0"/>
              </a:rPr>
              <a:t>MHC is the State Housing Finance Agency for the State of Mississippi.</a:t>
            </a:r>
          </a:p>
          <a:p>
            <a:pPr>
              <a:spcBef>
                <a:spcPct val="20000"/>
              </a:spcBef>
              <a:buClr>
                <a:srgbClr val="000099"/>
              </a:buClr>
              <a:buSzPct val="75000"/>
            </a:pPr>
            <a:endParaRPr lang="en-US" sz="2400" dirty="0">
              <a:solidFill>
                <a:srgbClr val="000000"/>
              </a:solidFill>
              <a:latin typeface="+mj-lt"/>
              <a:cs typeface="Calibri" panose="020F0502020204030204" pitchFamily="34" charset="0"/>
            </a:endParaRPr>
          </a:p>
          <a:p>
            <a:pPr>
              <a:spcBef>
                <a:spcPct val="20000"/>
              </a:spcBef>
              <a:buClr>
                <a:srgbClr val="000099"/>
              </a:buClr>
              <a:buSzPct val="75000"/>
            </a:pPr>
            <a:r>
              <a:rPr lang="en-US" sz="2400" dirty="0">
                <a:solidFill>
                  <a:srgbClr val="000000"/>
                </a:solidFill>
                <a:latin typeface="+mj-lt"/>
                <a:cs typeface="Calibri" panose="020F0502020204030204" pitchFamily="34" charset="0"/>
              </a:rPr>
              <a:t>MHC’s core function is to assist owner occupied and rental housing targeted to moderate and lower-income working families.</a:t>
            </a:r>
          </a:p>
          <a:p>
            <a:pPr>
              <a:spcBef>
                <a:spcPct val="20000"/>
              </a:spcBef>
              <a:buClr>
                <a:srgbClr val="000099"/>
              </a:buClr>
              <a:buSzPct val="75000"/>
            </a:pPr>
            <a:endParaRPr lang="en-US" sz="2400" dirty="0">
              <a:solidFill>
                <a:srgbClr val="000000"/>
              </a:solidFill>
              <a:latin typeface="+mj-lt"/>
              <a:cs typeface="Calibri" panose="020F0502020204030204" pitchFamily="34" charset="0"/>
            </a:endParaRPr>
          </a:p>
          <a:p>
            <a:pPr>
              <a:spcBef>
                <a:spcPct val="20000"/>
              </a:spcBef>
              <a:buClr>
                <a:srgbClr val="000099"/>
              </a:buClr>
              <a:buSzPct val="75000"/>
            </a:pPr>
            <a:endParaRPr lang="en-US" sz="2800" dirty="0">
              <a:solidFill>
                <a:srgbClr val="000000"/>
              </a:solidFill>
              <a:latin typeface="+mj-lt"/>
              <a:cs typeface="Calibri" panose="020F0502020204030204" pitchFamily="34" charset="0"/>
            </a:endParaRPr>
          </a:p>
        </p:txBody>
      </p:sp>
      <p:pic>
        <p:nvPicPr>
          <p:cNvPr id="1026" name="Picture 2" descr="Our Core Function">
            <a:extLst>
              <a:ext uri="{FF2B5EF4-FFF2-40B4-BE49-F238E27FC236}">
                <a16:creationId xmlns:a16="http://schemas.microsoft.com/office/drawing/2014/main" id="{C8465F9D-04AD-B0B4-70A2-0F7208EC6C02}"/>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3779" r="3779" b="-1"/>
          <a:stretch/>
        </p:blipFill>
        <p:spPr bwMode="auto">
          <a:xfrm>
            <a:off x="8802167" y="1651540"/>
            <a:ext cx="2689077" cy="288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977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841C4-B44C-EC29-E806-2D5AE6A1A9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E339E5-A2CD-827B-88E2-D8285505AC77}"/>
              </a:ext>
            </a:extLst>
          </p:cNvPr>
          <p:cNvSpPr>
            <a:spLocks noGrp="1"/>
          </p:cNvSpPr>
          <p:nvPr>
            <p:ph type="title"/>
          </p:nvPr>
        </p:nvSpPr>
        <p:spPr>
          <a:xfrm>
            <a:off x="762000" y="1138265"/>
            <a:ext cx="5791199" cy="1401183"/>
          </a:xfrm>
        </p:spPr>
        <p:txBody>
          <a:bodyPr vert="horz" lIns="91440" tIns="45720" rIns="91440" bIns="45720" rtlCol="0" anchor="t">
            <a:normAutofit/>
          </a:bodyPr>
          <a:lstStyle/>
          <a:p>
            <a:pPr>
              <a:spcAft>
                <a:spcPts val="741"/>
              </a:spcAft>
            </a:pPr>
            <a:r>
              <a:rPr lang="en-US" dirty="0"/>
              <a:t>Housing Trust Fund Program(HTF)</a:t>
            </a:r>
          </a:p>
        </p:txBody>
      </p:sp>
      <p:sp>
        <p:nvSpPr>
          <p:cNvPr id="4" name="Text Placeholder 3">
            <a:extLst>
              <a:ext uri="{FF2B5EF4-FFF2-40B4-BE49-F238E27FC236}">
                <a16:creationId xmlns:a16="http://schemas.microsoft.com/office/drawing/2014/main" id="{43A34A03-06EF-8C56-AC16-9A664221C91D}"/>
              </a:ext>
            </a:extLst>
          </p:cNvPr>
          <p:cNvSpPr>
            <a:spLocks noGrp="1"/>
          </p:cNvSpPr>
          <p:nvPr>
            <p:ph type="body" sz="half" idx="2"/>
          </p:nvPr>
        </p:nvSpPr>
        <p:spPr>
          <a:xfrm>
            <a:off x="717215" y="2435840"/>
            <a:ext cx="6043802" cy="3765426"/>
          </a:xfrm>
        </p:spPr>
        <p:txBody>
          <a:bodyPr vert="horz" lIns="91440" tIns="45720" rIns="91440" bIns="45720" rtlCol="0">
            <a:normAutofit/>
          </a:bodyPr>
          <a:lstStyle/>
          <a:p>
            <a:pPr marL="317457" indent="-228600">
              <a:spcAft>
                <a:spcPts val="741"/>
              </a:spcAft>
              <a:buSzPts val="1000"/>
              <a:buFont typeface="Arial" panose="020B0604020202020204" pitchFamily="34" charset="0"/>
              <a:buChar char="•"/>
              <a:tabLst>
                <a:tab pos="423276" algn="l"/>
              </a:tabLst>
            </a:pPr>
            <a:endParaRPr lang="en-US" sz="1400" dirty="0"/>
          </a:p>
          <a:p>
            <a:pPr marL="338621" indent="-228600">
              <a:spcBef>
                <a:spcPts val="1111"/>
              </a:spcBef>
              <a:spcAft>
                <a:spcPts val="1111"/>
              </a:spcAft>
              <a:buFont typeface="Arial" panose="020B0604020202020204" pitchFamily="34" charset="0"/>
              <a:buChar char="•"/>
            </a:pPr>
            <a:r>
              <a:rPr lang="en-US" sz="2300" dirty="0"/>
              <a:t>The Housing Trust Fund program provide resources to develop, preserve and rehabilitate rental housing. HTF will address rental housing needs for extremely low-income housing households.</a:t>
            </a:r>
          </a:p>
        </p:txBody>
      </p:sp>
      <p:pic>
        <p:nvPicPr>
          <p:cNvPr id="3" name="Picture 2">
            <a:extLst>
              <a:ext uri="{FF2B5EF4-FFF2-40B4-BE49-F238E27FC236}">
                <a16:creationId xmlns:a16="http://schemas.microsoft.com/office/drawing/2014/main" id="{9A90F9A5-912E-01E6-BD61-CE355A495727}"/>
              </a:ext>
            </a:extLst>
          </p:cNvPr>
          <p:cNvPicPr>
            <a:picLocks noChangeAspect="1"/>
          </p:cNvPicPr>
          <p:nvPr/>
        </p:nvPicPr>
        <p:blipFill>
          <a:blip r:embed="rId2"/>
          <a:stretch>
            <a:fillRect/>
          </a:stretch>
        </p:blipFill>
        <p:spPr>
          <a:xfrm>
            <a:off x="8025788" y="842824"/>
            <a:ext cx="3448997" cy="5167037"/>
          </a:xfrm>
          <a:prstGeom prst="rect">
            <a:avLst/>
          </a:prstGeom>
        </p:spPr>
      </p:pic>
    </p:spTree>
    <p:extLst>
      <p:ext uri="{BB962C8B-B14F-4D97-AF65-F5344CB8AC3E}">
        <p14:creationId xmlns:p14="http://schemas.microsoft.com/office/powerpoint/2010/main" val="62879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7F10B-1875-38FB-C8B5-E87AF9AC36B8}"/>
              </a:ext>
            </a:extLst>
          </p:cNvPr>
          <p:cNvSpPr txBox="1">
            <a:spLocks noGrp="1"/>
          </p:cNvSpPr>
          <p:nvPr>
            <p:ph type="title"/>
          </p:nvPr>
        </p:nvSpPr>
        <p:spPr>
          <a:xfrm>
            <a:off x="761996" y="1138263"/>
            <a:ext cx="5484278" cy="1083682"/>
          </a:xfrm>
          <a:prstGeom prst="rect">
            <a:avLst/>
          </a:prstGeom>
          <a:noFill/>
          <a:ln>
            <a:noFill/>
          </a:ln>
        </p:spPr>
        <p:txBody>
          <a:bodyPr vert="horz" wrap="square" lIns="91440" tIns="45720" rIns="91440" bIns="45720" anchor="t" anchorCtr="0" compatLnSpc="1">
            <a:normAutofit/>
          </a:bodyPr>
          <a:lstStyle/>
          <a:p>
            <a:pPr lvl="0">
              <a:spcAft>
                <a:spcPts val="740"/>
              </a:spcAft>
            </a:pPr>
            <a:r>
              <a:rPr lang="en-US" sz="3200" b="1"/>
              <a:t>Affordability Requirements</a:t>
            </a:r>
            <a:endParaRPr lang="en-US" sz="3200"/>
          </a:p>
        </p:txBody>
      </p:sp>
      <p:cxnSp>
        <p:nvCxnSpPr>
          <p:cNvPr id="3" name="Straight Connector 15">
            <a:extLst>
              <a:ext uri="{FF2B5EF4-FFF2-40B4-BE49-F238E27FC236}">
                <a16:creationId xmlns:a16="http://schemas.microsoft.com/office/drawing/2014/main" id="{136CDB59-B004-672E-60A1-AC19091CDEF6}"/>
              </a:ext>
              <a:ext uri="{C183D7F6-B498-43B3-948B-1728B52AA6E4}">
                <adec:decorative xmlns:adec="http://schemas.microsoft.com/office/drawing/2017/decorative" val="1"/>
              </a:ext>
            </a:extLst>
          </p:cNvPr>
          <p:cNvCxnSpPr>
            <a:cxnSpLocks noMove="1" noResize="1"/>
          </p:cNvCxnSpPr>
          <p:nvPr/>
        </p:nvCxnSpPr>
        <p:spPr>
          <a:xfrm>
            <a:off x="865141" y="871148"/>
            <a:ext cx="736933" cy="0"/>
          </a:xfrm>
          <a:prstGeom prst="straightConnector1">
            <a:avLst/>
          </a:prstGeom>
          <a:noFill/>
          <a:ln w="57150" cap="flat">
            <a:solidFill>
              <a:srgbClr val="EE7008"/>
            </a:solidFill>
            <a:prstDash val="solid"/>
            <a:miter/>
          </a:ln>
        </p:spPr>
      </p:cxnSp>
      <p:sp>
        <p:nvSpPr>
          <p:cNvPr id="4" name="Text Placeholder 3">
            <a:extLst>
              <a:ext uri="{FF2B5EF4-FFF2-40B4-BE49-F238E27FC236}">
                <a16:creationId xmlns:a16="http://schemas.microsoft.com/office/drawing/2014/main" id="{2D233F7F-E27D-B987-B898-6608A3555EA6}"/>
              </a:ext>
            </a:extLst>
          </p:cNvPr>
          <p:cNvSpPr txBox="1">
            <a:spLocks noGrp="1"/>
          </p:cNvSpPr>
          <p:nvPr>
            <p:ph type="body" idx="2"/>
          </p:nvPr>
        </p:nvSpPr>
        <p:spPr>
          <a:xfrm>
            <a:off x="761996" y="2551176"/>
            <a:ext cx="5791196" cy="3602937"/>
          </a:xfrm>
        </p:spPr>
        <p:txBody>
          <a:bodyPr/>
          <a:lstStyle/>
          <a:p>
            <a:pPr lvl="0">
              <a:spcAft>
                <a:spcPts val="740"/>
              </a:spcAft>
              <a:tabLst>
                <a:tab pos="423275" algn="l"/>
              </a:tabLst>
            </a:pPr>
            <a:r>
              <a:rPr lang="en-US" sz="2000" b="1"/>
              <a:t>HTF requires:</a:t>
            </a:r>
            <a:endParaRPr lang="en-US" b="1">
              <a:cs typeface="Arial"/>
            </a:endParaRPr>
          </a:p>
          <a:p>
            <a:pPr marL="374017" lvl="0" indent="-228600">
              <a:spcAft>
                <a:spcPts val="740"/>
              </a:spcAft>
              <a:buChar char="•"/>
            </a:pPr>
            <a:r>
              <a:rPr lang="en-US" sz="2000"/>
              <a:t>Minimum 30-year affordability period</a:t>
            </a:r>
            <a:endParaRPr lang="en-US" sz="2000">
              <a:cs typeface="Arial"/>
            </a:endParaRPr>
          </a:p>
          <a:p>
            <a:pPr marL="374017" lvl="0" indent="-228600">
              <a:spcAft>
                <a:spcPts val="740"/>
              </a:spcAft>
              <a:buChar char="•"/>
            </a:pPr>
            <a:r>
              <a:rPr lang="en-US" sz="2000"/>
              <a:t>Rent limits based on ELI income levels</a:t>
            </a:r>
            <a:endParaRPr lang="en-US" sz="2000">
              <a:cs typeface="Arial"/>
            </a:endParaRPr>
          </a:p>
          <a:p>
            <a:pPr marL="374017" lvl="0" indent="-228600">
              <a:spcAft>
                <a:spcPts val="740"/>
              </a:spcAft>
              <a:buChar char="•"/>
            </a:pPr>
            <a:r>
              <a:rPr lang="en-US" sz="2000"/>
              <a:t>Income verification</a:t>
            </a:r>
            <a:endParaRPr lang="en-US" sz="2000">
              <a:cs typeface="Arial"/>
            </a:endParaRPr>
          </a:p>
          <a:p>
            <a:pPr marL="374017" lvl="0" indent="-228600">
              <a:spcAft>
                <a:spcPts val="740"/>
              </a:spcAft>
              <a:buChar char="•"/>
            </a:pPr>
            <a:r>
              <a:rPr lang="en-US" sz="2000"/>
              <a:t>Ongoing compliance monitoring</a:t>
            </a:r>
            <a:endParaRPr lang="en-US" sz="2000">
              <a:cs typeface="Arial"/>
            </a:endParaRPr>
          </a:p>
          <a:p>
            <a:pPr lvl="0">
              <a:spcAft>
                <a:spcPts val="740"/>
              </a:spcAft>
            </a:pPr>
            <a:r>
              <a:rPr lang="en-US" sz="2000"/>
              <a:t>This ensures long-term benefit to the community</a:t>
            </a:r>
            <a:endParaRPr lang="en-US" sz="2000">
              <a:cs typeface="Arial"/>
            </a:endParaRPr>
          </a:p>
          <a:p>
            <a:pPr marL="88267" lvl="0" indent="-228600">
              <a:spcBef>
                <a:spcPts val="555"/>
              </a:spcBef>
              <a:spcAft>
                <a:spcPts val="555"/>
              </a:spcAft>
              <a:buChar char="•"/>
            </a:pPr>
            <a:endParaRPr lang="en-US" sz="2000" b="1"/>
          </a:p>
        </p:txBody>
      </p:sp>
      <p:sp>
        <p:nvSpPr>
          <p:cNvPr id="5" name="Rectangle 17">
            <a:extLst>
              <a:ext uri="{FF2B5EF4-FFF2-40B4-BE49-F238E27FC236}">
                <a16:creationId xmlns:a16="http://schemas.microsoft.com/office/drawing/2014/main" id="{42F0CE38-B15C-6AB8-BAD8-BB808B12A50A}"/>
              </a:ext>
              <a:ext uri="{C183D7F6-B498-43B3-948B-1728B52AA6E4}">
                <adec:decorative xmlns:adec="http://schemas.microsoft.com/office/drawing/2017/decorative" val="1"/>
              </a:ext>
            </a:extLst>
          </p:cNvPr>
          <p:cNvSpPr>
            <a:spLocks noMove="1" noResize="1"/>
          </p:cNvSpPr>
          <p:nvPr/>
        </p:nvSpPr>
        <p:spPr>
          <a:xfrm>
            <a:off x="7388086" y="0"/>
            <a:ext cx="4803910" cy="6858000"/>
          </a:xfrm>
          <a:prstGeom prst="rect">
            <a:avLst/>
          </a:prstGeom>
          <a:solidFill>
            <a:srgbClr val="F2F2F2">
              <a:alpha val="6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6" name="Picture 2">
            <a:extLst>
              <a:ext uri="{FF2B5EF4-FFF2-40B4-BE49-F238E27FC236}">
                <a16:creationId xmlns:a16="http://schemas.microsoft.com/office/drawing/2014/main" id="{C41E3B12-EACD-7A0C-EA05-E062494AC990}"/>
              </a:ext>
            </a:extLst>
          </p:cNvPr>
          <p:cNvPicPr>
            <a:picLocks noChangeAspect="1"/>
          </p:cNvPicPr>
          <p:nvPr/>
        </p:nvPicPr>
        <p:blipFill>
          <a:blip r:embed="rId2"/>
          <a:stretch>
            <a:fillRect/>
          </a:stretch>
        </p:blipFill>
        <p:spPr>
          <a:xfrm>
            <a:off x="8025789" y="842820"/>
            <a:ext cx="3448997" cy="5167036"/>
          </a:xfrm>
          <a:prstGeom prst="rect">
            <a:avLst/>
          </a:prstGeom>
          <a:noFill/>
          <a:ln cap="flat">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2">
            <a:extLst>
              <a:ext uri="{FF2B5EF4-FFF2-40B4-BE49-F238E27FC236}">
                <a16:creationId xmlns:a16="http://schemas.microsoft.com/office/drawing/2014/main" id="{AF1FEB78-FF60-48B8-1FB7-B45E531EF1E1}"/>
              </a:ext>
            </a:extLst>
          </p:cNvPr>
          <p:cNvPicPr>
            <a:picLocks noChangeAspect="1"/>
          </p:cNvPicPr>
          <p:nvPr/>
        </p:nvPicPr>
        <p:blipFill>
          <a:blip r:embed="rId3"/>
          <a:srcRect t="22913" r="9091" b="478"/>
          <a:stretch>
            <a:fillRect/>
          </a:stretch>
        </p:blipFill>
        <p:spPr>
          <a:xfrm>
            <a:off x="18" y="9"/>
            <a:ext cx="12191978" cy="6857990"/>
          </a:xfrm>
          <a:prstGeom prst="rect">
            <a:avLst/>
          </a:prstGeom>
          <a:noFill/>
          <a:ln cap="flat">
            <a:noFill/>
          </a:ln>
        </p:spPr>
      </p:pic>
      <p:sp>
        <p:nvSpPr>
          <p:cNvPr id="3" name="Rectangle 67">
            <a:extLst>
              <a:ext uri="{FF2B5EF4-FFF2-40B4-BE49-F238E27FC236}">
                <a16:creationId xmlns:a16="http://schemas.microsoft.com/office/drawing/2014/main" id="{255DE22A-49F6-1CED-51D9-0AE4D2AC952D}"/>
              </a:ext>
              <a:ext uri="{C183D7F6-B498-43B3-948B-1728B52AA6E4}">
                <adec:decorative xmlns:adec="http://schemas.microsoft.com/office/drawing/2017/decorative" val="1"/>
              </a:ext>
            </a:extLst>
          </p:cNvPr>
          <p:cNvSpPr>
            <a:spLocks noMove="1" noResize="1"/>
          </p:cNvSpPr>
          <p:nvPr/>
        </p:nvSpPr>
        <p:spPr>
          <a:xfrm>
            <a:off x="0" y="0"/>
            <a:ext cx="12196797" cy="6858000"/>
          </a:xfrm>
          <a:prstGeom prst="rect">
            <a:avLst/>
          </a:prstGeom>
          <a:gradFill>
            <a:gsLst>
              <a:gs pos="0">
                <a:srgbClr val="BFBFBF">
                  <a:alpha val="84000"/>
                </a:srgbClr>
              </a:gs>
              <a:gs pos="100000">
                <a:srgbClr val="FFFFFF"/>
              </a:gs>
            </a:gsLst>
            <a:path path="circle">
              <a:fillToRect l="100000" t="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itle 2">
            <a:extLst>
              <a:ext uri="{FF2B5EF4-FFF2-40B4-BE49-F238E27FC236}">
                <a16:creationId xmlns:a16="http://schemas.microsoft.com/office/drawing/2014/main" id="{6BCB742B-7C33-5306-04AC-82AB992B14CF}"/>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spcAft>
                <a:spcPts val="740"/>
              </a:spcAft>
            </a:pPr>
            <a:r>
              <a:rPr lang="en-US"/>
              <a:t>HTF Program Accomplishments FY 25</a:t>
            </a:r>
          </a:p>
        </p:txBody>
      </p:sp>
      <p:grpSp>
        <p:nvGrpSpPr>
          <p:cNvPr id="5" name="Diagram 8">
            <a:extLst>
              <a:ext uri="{FF2B5EF4-FFF2-40B4-BE49-F238E27FC236}">
                <a16:creationId xmlns:a16="http://schemas.microsoft.com/office/drawing/2014/main" id="{7247F3AB-2459-C056-D23D-9715BFA74FD0}"/>
              </a:ext>
            </a:extLst>
          </p:cNvPr>
          <p:cNvGrpSpPr/>
          <p:nvPr/>
        </p:nvGrpSpPr>
        <p:grpSpPr>
          <a:xfrm>
            <a:off x="2771774" y="2200274"/>
            <a:ext cx="5484223" cy="3197885"/>
            <a:chOff x="2771774" y="2200274"/>
            <a:chExt cx="5484223" cy="3197885"/>
          </a:xfrm>
        </p:grpSpPr>
        <p:sp>
          <p:nvSpPr>
            <p:cNvPr id="6" name="Rectangle 5" descr="Money">
              <a:extLst>
                <a:ext uri="{FF2B5EF4-FFF2-40B4-BE49-F238E27FC236}">
                  <a16:creationId xmlns:a16="http://schemas.microsoft.com/office/drawing/2014/main" id="{7C769B7B-0546-3894-6B32-8773C5B1A7E9}"/>
                </a:ext>
              </a:extLst>
            </p:cNvPr>
            <p:cNvSpPr/>
            <p:nvPr/>
          </p:nvSpPr>
          <p:spPr>
            <a:xfrm>
              <a:off x="4362446" y="2200274"/>
              <a:ext cx="1919471" cy="1725564"/>
            </a:xfrm>
            <a:prstGeom prst="rect">
              <a:avLst/>
            </a:prstGeom>
            <a:blipFill>
              <a:blip>
                <a:alphaModFix/>
                <a:extLst>
                  <a:ext uri="{96DAC541-7B7A-43D3-8B79-37D633B846F1}">
                    <asvg:svgBlip xmlns:asvg="http://schemas.microsoft.com/office/drawing/2016/SVG/main" r:embed="rId4"/>
                  </a:ext>
                </a:extLst>
              </a:blip>
              <a:stretch>
                <a:fillRect/>
              </a:stretch>
            </a:blipFill>
            <a:ln cap="flat">
              <a:noFill/>
              <a:prstDash val="solid"/>
            </a:ln>
          </p:spPr>
          <p:txBody>
            <a:bodyPr vert="horz" wrap="square" lIns="0" tIns="0" rIns="0" bIns="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ptos"/>
              </a:endParaRPr>
            </a:p>
          </p:txBody>
        </p:sp>
        <p:sp>
          <p:nvSpPr>
            <p:cNvPr id="7" name="Freeform: Shape 6">
              <a:extLst>
                <a:ext uri="{FF2B5EF4-FFF2-40B4-BE49-F238E27FC236}">
                  <a16:creationId xmlns:a16="http://schemas.microsoft.com/office/drawing/2014/main" id="{B8F646A3-3C77-EB71-8CBF-22EB9BA3D36D}"/>
                </a:ext>
              </a:extLst>
            </p:cNvPr>
            <p:cNvSpPr/>
            <p:nvPr/>
          </p:nvSpPr>
          <p:spPr>
            <a:xfrm>
              <a:off x="2771774" y="4072472"/>
              <a:ext cx="5484223" cy="739530"/>
            </a:xfrm>
            <a:custGeom>
              <a:avLst/>
              <a:gdLst>
                <a:gd name="f0" fmla="val 10800000"/>
                <a:gd name="f1" fmla="val 5400000"/>
                <a:gd name="f2" fmla="val 180"/>
                <a:gd name="f3" fmla="val w"/>
                <a:gd name="f4" fmla="val h"/>
                <a:gd name="f5" fmla="val 0"/>
                <a:gd name="f6" fmla="val 4320000"/>
                <a:gd name="f7" fmla="val 648000"/>
                <a:gd name="f8" fmla="+- 0 0 -90"/>
                <a:gd name="f9" fmla="*/ f3 1 4320000"/>
                <a:gd name="f10" fmla="*/ f4 1 648000"/>
                <a:gd name="f11" fmla="+- f7 0 f5"/>
                <a:gd name="f12" fmla="+- f6 0 f5"/>
                <a:gd name="f13" fmla="*/ f8 f0 1"/>
                <a:gd name="f14" fmla="*/ f12 1 4320000"/>
                <a:gd name="f15" fmla="*/ f11 1 648000"/>
                <a:gd name="f16" fmla="*/ 0 f12 1"/>
                <a:gd name="f17" fmla="*/ 0 f11 1"/>
                <a:gd name="f18" fmla="*/ 4320000 f12 1"/>
                <a:gd name="f19" fmla="*/ 648000 f11 1"/>
                <a:gd name="f20" fmla="*/ f13 1 f2"/>
                <a:gd name="f21" fmla="*/ f16 1 4320000"/>
                <a:gd name="f22" fmla="*/ f17 1 648000"/>
                <a:gd name="f23" fmla="*/ f18 1 4320000"/>
                <a:gd name="f24" fmla="*/ f19 1 64800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320000" h="648000">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t" anchorCtr="1" compatLnSpc="1">
              <a:noAutofit/>
            </a:bodyPr>
            <a:lstStyle/>
            <a:p>
              <a:pPr marL="0" marR="0" lvl="0" indent="0" algn="ctr" defTabSz="844548" rtl="0" fontAlgn="auto" hangingPunct="1">
                <a:lnSpc>
                  <a:spcPct val="90000"/>
                </a:lnSpc>
                <a:spcBef>
                  <a:spcPts val="0"/>
                </a:spcBef>
                <a:spcAft>
                  <a:spcPts val="800"/>
                </a:spcAft>
                <a:buNone/>
                <a:tabLst/>
                <a:defRPr sz="1800" b="1" i="0" u="none" strike="noStrike" kern="0" cap="none" spc="0" baseline="0">
                  <a:solidFill>
                    <a:srgbClr val="000000"/>
                  </a:solidFill>
                  <a:uFillTx/>
                </a:defRPr>
              </a:pPr>
              <a:r>
                <a:rPr lang="en-US" sz="1900" b="1" i="0" u="none" strike="noStrike" kern="1200" cap="none" spc="0" baseline="0">
                  <a:solidFill>
                    <a:srgbClr val="253746"/>
                  </a:solidFill>
                  <a:uFillTx/>
                  <a:latin typeface="Arial"/>
                </a:rPr>
                <a:t>Total </a:t>
              </a:r>
              <a:r>
                <a:rPr lang="en-US" sz="1900" b="1" i="0" u="none" strike="noStrike" kern="1200" cap="none" spc="0" baseline="0">
                  <a:solidFill>
                    <a:srgbClr val="253746"/>
                  </a:solidFill>
                  <a:uFillTx/>
                  <a:latin typeface="Futura PT Bold"/>
                </a:rPr>
                <a:t>Amount Expended</a:t>
              </a:r>
              <a:endParaRPr lang="en-US" sz="1900" b="1" i="0" u="none" strike="noStrike" kern="1200" cap="none" spc="0" baseline="0">
                <a:solidFill>
                  <a:srgbClr val="253746"/>
                </a:solidFill>
                <a:uFillTx/>
                <a:latin typeface="Arial"/>
              </a:endParaRPr>
            </a:p>
            <a:p>
              <a:pPr marL="0" marR="0" lvl="0" indent="0" algn="ctr" defTabSz="844548" rtl="0" fontAlgn="auto" hangingPunct="1">
                <a:lnSpc>
                  <a:spcPct val="90000"/>
                </a:lnSpc>
                <a:spcBef>
                  <a:spcPts val="0"/>
                </a:spcBef>
                <a:spcAft>
                  <a:spcPts val="800"/>
                </a:spcAft>
                <a:buNone/>
                <a:tabLst/>
                <a:defRPr sz="1800" b="1" i="0" u="none" strike="noStrike" kern="0" cap="none" spc="0" baseline="0">
                  <a:solidFill>
                    <a:srgbClr val="000000"/>
                  </a:solidFill>
                  <a:uFillTx/>
                </a:defRPr>
              </a:pPr>
              <a:r>
                <a:rPr lang="en-US" sz="1900" b="1" i="0" u="none" strike="noStrike" kern="1200" cap="none" spc="0" baseline="0">
                  <a:solidFill>
                    <a:srgbClr val="253746"/>
                  </a:solidFill>
                  <a:uFillTx/>
                  <a:latin typeface="Futura PT Bold"/>
                </a:rPr>
                <a:t>$3,144,132</a:t>
              </a:r>
              <a:endParaRPr lang="en-US" sz="1900" b="1" i="0" u="none" strike="noStrike" kern="1200" cap="none" spc="0" baseline="0">
                <a:solidFill>
                  <a:srgbClr val="253746"/>
                </a:solidFill>
                <a:uFillTx/>
                <a:latin typeface="Arial"/>
              </a:endParaRPr>
            </a:p>
          </p:txBody>
        </p:sp>
        <p:sp>
          <p:nvSpPr>
            <p:cNvPr id="8" name="Freeform: Shape 7">
              <a:extLst>
                <a:ext uri="{FF2B5EF4-FFF2-40B4-BE49-F238E27FC236}">
                  <a16:creationId xmlns:a16="http://schemas.microsoft.com/office/drawing/2014/main" id="{967D5EC0-E0FA-22E8-2D7E-EB7AB11858CF}"/>
                </a:ext>
              </a:extLst>
            </p:cNvPr>
            <p:cNvSpPr/>
            <p:nvPr/>
          </p:nvSpPr>
          <p:spPr>
            <a:xfrm>
              <a:off x="2771774" y="4875772"/>
              <a:ext cx="5484223" cy="522387"/>
            </a:xfrm>
            <a:custGeom>
              <a:avLst/>
              <a:gdLst>
                <a:gd name="f0" fmla="val 10800000"/>
                <a:gd name="f1" fmla="val 5400000"/>
                <a:gd name="f2" fmla="val 180"/>
                <a:gd name="f3" fmla="val w"/>
                <a:gd name="f4" fmla="val h"/>
                <a:gd name="f5" fmla="val 0"/>
                <a:gd name="f6" fmla="val 4320000"/>
                <a:gd name="f7" fmla="val 457732"/>
                <a:gd name="f8" fmla="+- 0 0 -90"/>
                <a:gd name="f9" fmla="*/ f3 1 4320000"/>
                <a:gd name="f10" fmla="*/ f4 1 457732"/>
                <a:gd name="f11" fmla="+- f7 0 f5"/>
                <a:gd name="f12" fmla="+- f6 0 f5"/>
                <a:gd name="f13" fmla="*/ f8 f0 1"/>
                <a:gd name="f14" fmla="*/ f12 1 4320000"/>
                <a:gd name="f15" fmla="*/ f11 1 457732"/>
                <a:gd name="f16" fmla="*/ 0 f12 1"/>
                <a:gd name="f17" fmla="*/ 0 f11 1"/>
                <a:gd name="f18" fmla="*/ 4320000 f12 1"/>
                <a:gd name="f19" fmla="*/ 457732 f11 1"/>
                <a:gd name="f20" fmla="*/ f13 1 f2"/>
                <a:gd name="f21" fmla="*/ f16 1 4320000"/>
                <a:gd name="f22" fmla="*/ f17 1 457732"/>
                <a:gd name="f23" fmla="*/ f18 1 4320000"/>
                <a:gd name="f24" fmla="*/ f19 1 45773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320000" h="457732">
                  <a:moveTo>
                    <a:pt x="f5" y="f5"/>
                  </a:moveTo>
                  <a:lnTo>
                    <a:pt x="f6" y="f5"/>
                  </a:lnTo>
                  <a:lnTo>
                    <a:pt x="f6" y="f7"/>
                  </a:lnTo>
                  <a:lnTo>
                    <a:pt x="f5" y="f7"/>
                  </a:lnTo>
                  <a:lnTo>
                    <a:pt x="f5" y="f5"/>
                  </a:lnTo>
                  <a:close/>
                </a:path>
              </a:pathLst>
            </a:custGeom>
            <a:noFill/>
            <a:ln cap="flat">
              <a:noFill/>
              <a:prstDash val="solid"/>
            </a:ln>
          </p:spPr>
          <p:txBody>
            <a:bodyPr vert="horz" wrap="square" lIns="0" tIns="0" rIns="0" bIns="0" anchor="t"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endParaRPr lang="en-US" sz="1400" b="0" i="0" u="none" strike="noStrike" kern="1200" cap="none" spc="0" baseline="0">
                <a:solidFill>
                  <a:srgbClr val="253746"/>
                </a:solidFill>
                <a:uFillTx/>
                <a:latin typeface="Arial"/>
              </a:endParaRPr>
            </a:p>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2000" b="1" i="0" u="none" strike="noStrike" kern="1200" cap="none" spc="0" baseline="0">
                  <a:solidFill>
                    <a:srgbClr val="253746"/>
                  </a:solidFill>
                  <a:uFillTx/>
                  <a:latin typeface="Arial"/>
                </a:rPr>
                <a:t>Total </a:t>
              </a:r>
              <a:r>
                <a:rPr lang="en-US" sz="2000" b="1" i="0" u="none" strike="noStrike" kern="1200" cap="none" spc="0" baseline="0">
                  <a:solidFill>
                    <a:srgbClr val="253746"/>
                  </a:solidFill>
                  <a:uFillTx/>
                  <a:latin typeface="Futura PT Bold"/>
                </a:rPr>
                <a:t>Units-</a:t>
              </a:r>
              <a:r>
                <a:rPr lang="en-US" sz="2000" b="1" i="0" u="none" strike="noStrike" kern="1200" cap="none" spc="0" baseline="0">
                  <a:solidFill>
                    <a:srgbClr val="253746"/>
                  </a:solidFill>
                  <a:uFillTx/>
                  <a:latin typeface="Arial"/>
                </a:rPr>
                <a:t> </a:t>
              </a:r>
              <a:r>
                <a:rPr lang="en-US" sz="2000" b="1" i="0" u="none" strike="noStrike" kern="1200" cap="none" spc="0" baseline="0">
                  <a:solidFill>
                    <a:srgbClr val="253746"/>
                  </a:solidFill>
                  <a:uFillTx/>
                  <a:latin typeface="Futura PT Bold"/>
                </a:rPr>
                <a:t>42</a:t>
              </a:r>
              <a:endParaRPr lang="en-US" sz="2000" b="1" i="0" u="none" strike="noStrike" kern="1200" cap="none" spc="0" baseline="0">
                <a:solidFill>
                  <a:srgbClr val="253746"/>
                </a:solidFill>
                <a:uFillTx/>
                <a:latin typeface="Arial"/>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798E9-AF53-106B-0477-13EC5DA6C1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3682DE-037E-CEB4-63F1-EF58A24F2A06}"/>
              </a:ext>
            </a:extLst>
          </p:cNvPr>
          <p:cNvSpPr>
            <a:spLocks noGrp="1"/>
          </p:cNvSpPr>
          <p:nvPr>
            <p:ph type="title"/>
          </p:nvPr>
        </p:nvSpPr>
        <p:spPr>
          <a:xfrm>
            <a:off x="838201" y="1039086"/>
            <a:ext cx="7141234" cy="349767"/>
          </a:xfrm>
        </p:spPr>
        <p:txBody>
          <a:bodyPr>
            <a:noAutofit/>
          </a:bodyPr>
          <a:lstStyle/>
          <a:p>
            <a:r>
              <a:rPr lang="en-US" sz="3200" dirty="0">
                <a:latin typeface="Aptos ExtraBold" panose="020F0502020204030204" pitchFamily="34" charset="0"/>
              </a:rPr>
              <a:t>HTF Detailed Activity Breakdown</a:t>
            </a:r>
          </a:p>
        </p:txBody>
      </p:sp>
      <p:graphicFrame>
        <p:nvGraphicFramePr>
          <p:cNvPr id="5" name="Table 4">
            <a:extLst>
              <a:ext uri="{FF2B5EF4-FFF2-40B4-BE49-F238E27FC236}">
                <a16:creationId xmlns:a16="http://schemas.microsoft.com/office/drawing/2014/main" id="{8DE92F19-7134-EE5D-9A2A-B35C798E58A3}"/>
              </a:ext>
            </a:extLst>
          </p:cNvPr>
          <p:cNvGraphicFramePr>
            <a:graphicFrameLocks noGrp="1"/>
          </p:cNvGraphicFramePr>
          <p:nvPr/>
        </p:nvGraphicFramePr>
        <p:xfrm>
          <a:off x="919191" y="1528707"/>
          <a:ext cx="9328992" cy="2712720"/>
        </p:xfrm>
        <a:graphic>
          <a:graphicData uri="http://schemas.openxmlformats.org/drawingml/2006/table">
            <a:tbl>
              <a:tblPr firstRow="1" bandRow="1">
                <a:tableStyleId>{5C22544A-7EE6-4342-B048-85BDC9FD1C3A}</a:tableStyleId>
              </a:tblPr>
              <a:tblGrid>
                <a:gridCol w="1453073">
                  <a:extLst>
                    <a:ext uri="{9D8B030D-6E8A-4147-A177-3AD203B41FA5}">
                      <a16:colId xmlns:a16="http://schemas.microsoft.com/office/drawing/2014/main" val="1895042669"/>
                    </a:ext>
                  </a:extLst>
                </a:gridCol>
                <a:gridCol w="1733910">
                  <a:extLst>
                    <a:ext uri="{9D8B030D-6E8A-4147-A177-3AD203B41FA5}">
                      <a16:colId xmlns:a16="http://schemas.microsoft.com/office/drawing/2014/main" val="1638330470"/>
                    </a:ext>
                  </a:extLst>
                </a:gridCol>
                <a:gridCol w="1690777">
                  <a:extLst>
                    <a:ext uri="{9D8B030D-6E8A-4147-A177-3AD203B41FA5}">
                      <a16:colId xmlns:a16="http://schemas.microsoft.com/office/drawing/2014/main" val="1492948458"/>
                    </a:ext>
                  </a:extLst>
                </a:gridCol>
                <a:gridCol w="1341568">
                  <a:extLst>
                    <a:ext uri="{9D8B030D-6E8A-4147-A177-3AD203B41FA5}">
                      <a16:colId xmlns:a16="http://schemas.microsoft.com/office/drawing/2014/main" val="3146224968"/>
                    </a:ext>
                  </a:extLst>
                </a:gridCol>
                <a:gridCol w="1738062">
                  <a:extLst>
                    <a:ext uri="{9D8B030D-6E8A-4147-A177-3AD203B41FA5}">
                      <a16:colId xmlns:a16="http://schemas.microsoft.com/office/drawing/2014/main" val="149842516"/>
                    </a:ext>
                  </a:extLst>
                </a:gridCol>
                <a:gridCol w="1371602">
                  <a:extLst>
                    <a:ext uri="{9D8B030D-6E8A-4147-A177-3AD203B41FA5}">
                      <a16:colId xmlns:a16="http://schemas.microsoft.com/office/drawing/2014/main" val="3816305743"/>
                    </a:ext>
                  </a:extLst>
                </a:gridCol>
              </a:tblGrid>
              <a:tr h="370840">
                <a:tc>
                  <a:txBody>
                    <a:bodyPr/>
                    <a:lstStyle/>
                    <a:p>
                      <a:r>
                        <a:rPr lang="en-US" dirty="0"/>
                        <a:t>Activity</a:t>
                      </a:r>
                    </a:p>
                  </a:txBody>
                  <a:tcPr/>
                </a:tc>
                <a:tc>
                  <a:txBody>
                    <a:bodyPr/>
                    <a:lstStyle/>
                    <a:p>
                      <a:r>
                        <a:rPr lang="en-US" dirty="0"/>
                        <a:t>Carryover</a:t>
                      </a:r>
                    </a:p>
                  </a:txBody>
                  <a:tcPr/>
                </a:tc>
                <a:tc>
                  <a:txBody>
                    <a:bodyPr/>
                    <a:lstStyle/>
                    <a:p>
                      <a:r>
                        <a:rPr lang="en-US" dirty="0"/>
                        <a:t>Proposed 2026 Allocation </a:t>
                      </a:r>
                    </a:p>
                  </a:txBody>
                  <a:tcPr/>
                </a:tc>
                <a:tc>
                  <a:txBody>
                    <a:bodyPr/>
                    <a:lstStyle/>
                    <a:p>
                      <a:r>
                        <a:rPr lang="en-US" dirty="0"/>
                        <a:t>Program Income</a:t>
                      </a:r>
                    </a:p>
                  </a:txBody>
                  <a:tcPr/>
                </a:tc>
                <a:tc>
                  <a:txBody>
                    <a:bodyPr/>
                    <a:lstStyle/>
                    <a:p>
                      <a:r>
                        <a:rPr lang="en-US" dirty="0"/>
                        <a:t>Total</a:t>
                      </a:r>
                    </a:p>
                  </a:txBody>
                  <a:tcPr/>
                </a:tc>
                <a:tc>
                  <a:txBody>
                    <a:bodyPr/>
                    <a:lstStyle/>
                    <a:p>
                      <a:r>
                        <a:rPr lang="en-US" dirty="0"/>
                        <a:t>Funding Limits</a:t>
                      </a:r>
                    </a:p>
                  </a:txBody>
                  <a:tcPr/>
                </a:tc>
                <a:extLst>
                  <a:ext uri="{0D108BD9-81ED-4DB2-BD59-A6C34878D82A}">
                    <a16:rowId xmlns:a16="http://schemas.microsoft.com/office/drawing/2014/main" val="511025797"/>
                  </a:ext>
                </a:extLst>
              </a:tr>
              <a:tr h="370840">
                <a:tc>
                  <a:txBody>
                    <a:bodyPr/>
                    <a:lstStyle/>
                    <a:p>
                      <a:r>
                        <a:rPr lang="en-US" sz="1600" dirty="0"/>
                        <a:t>Rental Development</a:t>
                      </a:r>
                    </a:p>
                  </a:txBody>
                  <a:tcPr/>
                </a:tc>
                <a:tc>
                  <a:txBody>
                    <a:bodyPr/>
                    <a:lstStyle/>
                    <a:p>
                      <a:pPr algn="ctr"/>
                      <a:r>
                        <a:rPr lang="en-US" dirty="0"/>
                        <a:t>$2,701,134.35</a:t>
                      </a:r>
                    </a:p>
                  </a:txBody>
                  <a:tcPr/>
                </a:tc>
                <a:tc>
                  <a:txBody>
                    <a:bodyPr/>
                    <a:lstStyle/>
                    <a:p>
                      <a:pPr algn="ctr"/>
                      <a:r>
                        <a:rPr lang="en-US" dirty="0"/>
                        <a:t>$2,701,134.35</a:t>
                      </a:r>
                    </a:p>
                  </a:txBody>
                  <a:tcPr/>
                </a:tc>
                <a:tc>
                  <a:txBody>
                    <a:bodyPr/>
                    <a:lstStyle/>
                    <a:p>
                      <a:pPr algn="ctr"/>
                      <a:r>
                        <a:rPr lang="en-US" dirty="0"/>
                        <a:t>-</a:t>
                      </a:r>
                    </a:p>
                  </a:txBody>
                  <a:tcPr/>
                </a:tc>
                <a:tc>
                  <a:txBody>
                    <a:bodyPr/>
                    <a:lstStyle/>
                    <a:p>
                      <a:pPr algn="ctr"/>
                      <a:r>
                        <a:rPr lang="en-US" dirty="0"/>
                        <a:t>$5,402,268.70</a:t>
                      </a:r>
                    </a:p>
                  </a:txBody>
                  <a:tcPr/>
                </a:tc>
                <a:tc>
                  <a:txBody>
                    <a:bodyPr/>
                    <a:lstStyle/>
                    <a:p>
                      <a:pPr algn="ctr"/>
                      <a:r>
                        <a:rPr lang="en-US" dirty="0"/>
                        <a:t>$750,000</a:t>
                      </a:r>
                    </a:p>
                  </a:txBody>
                  <a:tcPr/>
                </a:tc>
                <a:extLst>
                  <a:ext uri="{0D108BD9-81ED-4DB2-BD59-A6C34878D82A}">
                    <a16:rowId xmlns:a16="http://schemas.microsoft.com/office/drawing/2014/main" val="4150178102"/>
                  </a:ext>
                </a:extLst>
              </a:tr>
              <a:tr h="370840">
                <a:tc>
                  <a:txBody>
                    <a:bodyPr/>
                    <a:lstStyle/>
                    <a:p>
                      <a:r>
                        <a:rPr lang="en-US" sz="1600" dirty="0"/>
                        <a:t>Admin/</a:t>
                      </a:r>
                    </a:p>
                    <a:p>
                      <a:r>
                        <a:rPr lang="en-US" sz="1600" dirty="0"/>
                        <a:t>Planning</a:t>
                      </a:r>
                    </a:p>
                  </a:txBody>
                  <a:tcPr/>
                </a:tc>
                <a:tc>
                  <a:txBody>
                    <a:bodyPr/>
                    <a:lstStyle/>
                    <a:p>
                      <a:pPr algn="ctr"/>
                      <a:endParaRPr lang="en-US" dirty="0"/>
                    </a:p>
                  </a:txBody>
                  <a:tcPr/>
                </a:tc>
                <a:tc>
                  <a:txBody>
                    <a:bodyPr/>
                    <a:lstStyle/>
                    <a:p>
                      <a:pPr algn="ctr"/>
                      <a:r>
                        <a:rPr lang="en-US" dirty="0"/>
                        <a:t>$300,125.90</a:t>
                      </a:r>
                    </a:p>
                  </a:txBody>
                  <a:tcPr/>
                </a:tc>
                <a:tc>
                  <a:txBody>
                    <a:bodyPr/>
                    <a:lstStyle/>
                    <a:p>
                      <a:pPr algn="ctr"/>
                      <a:endParaRPr lang="en-US" dirty="0"/>
                    </a:p>
                  </a:txBody>
                  <a:tcPr/>
                </a:tc>
                <a:tc>
                  <a:txBody>
                    <a:bodyPr/>
                    <a:lstStyle/>
                    <a:p>
                      <a:pPr algn="ctr"/>
                      <a:r>
                        <a:rPr lang="en-US" dirty="0"/>
                        <a:t>$300,125.90</a:t>
                      </a:r>
                    </a:p>
                  </a:txBody>
                  <a:tcPr/>
                </a:tc>
                <a:tc>
                  <a:txBody>
                    <a:bodyPr/>
                    <a:lstStyle/>
                    <a:p>
                      <a:pPr algn="ctr"/>
                      <a:endParaRPr lang="en-US" dirty="0"/>
                    </a:p>
                  </a:txBody>
                  <a:tcPr/>
                </a:tc>
                <a:extLst>
                  <a:ext uri="{0D108BD9-81ED-4DB2-BD59-A6C34878D82A}">
                    <a16:rowId xmlns:a16="http://schemas.microsoft.com/office/drawing/2014/main" val="3685531720"/>
                  </a:ext>
                </a:extLst>
              </a:tr>
              <a:tr h="370840">
                <a:tc>
                  <a:txBody>
                    <a:bodyPr/>
                    <a:lstStyle/>
                    <a:p>
                      <a:r>
                        <a:rPr lang="en-US" dirty="0"/>
                        <a:t>TOTAL</a:t>
                      </a:r>
                    </a:p>
                  </a:txBody>
                  <a:tcPr/>
                </a:tc>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$3,001,260.25</a:t>
                      </a:r>
                    </a:p>
                    <a:p>
                      <a:pPr algn="ctr"/>
                      <a:endParaRPr lang="en-US" dirty="0"/>
                    </a:p>
                  </a:txBody>
                  <a:tcPr/>
                </a:tc>
                <a:tc>
                  <a:txBody>
                    <a:bodyPr/>
                    <a:lstStyle/>
                    <a:p>
                      <a:pPr algn="ctr"/>
                      <a:endParaRPr lang="en-US" dirty="0"/>
                    </a:p>
                  </a:txBody>
                  <a:tcPr/>
                </a:tc>
                <a:tc>
                  <a:txBody>
                    <a:bodyPr/>
                    <a:lstStyle/>
                    <a:p>
                      <a:pPr algn="ctr"/>
                      <a:r>
                        <a:rPr lang="en-US" dirty="0"/>
                        <a:t>$5,702,394.60</a:t>
                      </a:r>
                    </a:p>
                  </a:txBody>
                  <a:tcPr/>
                </a:tc>
                <a:tc>
                  <a:txBody>
                    <a:bodyPr/>
                    <a:lstStyle/>
                    <a:p>
                      <a:pPr algn="ctr"/>
                      <a:endParaRPr lang="en-US" dirty="0"/>
                    </a:p>
                  </a:txBody>
                  <a:tcPr/>
                </a:tc>
                <a:extLst>
                  <a:ext uri="{0D108BD9-81ED-4DB2-BD59-A6C34878D82A}">
                    <a16:rowId xmlns:a16="http://schemas.microsoft.com/office/drawing/2014/main" val="3077092687"/>
                  </a:ext>
                </a:extLst>
              </a:tr>
            </a:tbl>
          </a:graphicData>
        </a:graphic>
      </p:graphicFrame>
    </p:spTree>
    <p:extLst>
      <p:ext uri="{BB962C8B-B14F-4D97-AF65-F5344CB8AC3E}">
        <p14:creationId xmlns:p14="http://schemas.microsoft.com/office/powerpoint/2010/main" val="1052584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2">
            <a:extLst>
              <a:ext uri="{FF2B5EF4-FFF2-40B4-BE49-F238E27FC236}">
                <a16:creationId xmlns:a16="http://schemas.microsoft.com/office/drawing/2014/main" id="{ABCBC480-DBA8-8FE4-CE4C-5F7F3CDFC18F}"/>
              </a:ext>
              <a:ext uri="{C183D7F6-B498-43B3-948B-1728B52AA6E4}">
                <adec:decorative xmlns:adec="http://schemas.microsoft.com/office/drawing/2017/decorative" val="1"/>
              </a:ext>
            </a:extLst>
          </p:cNvPr>
          <p:cNvSpPr>
            <a:spLocks noMove="1" noResize="1"/>
          </p:cNvSpPr>
          <p:nvPr/>
        </p:nvSpPr>
        <p:spPr>
          <a:xfrm>
            <a:off x="0" y="0"/>
            <a:ext cx="12191996" cy="6858000"/>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 name="Freeform: Shape 53">
            <a:extLst>
              <a:ext uri="{FF2B5EF4-FFF2-40B4-BE49-F238E27FC236}">
                <a16:creationId xmlns:a16="http://schemas.microsoft.com/office/drawing/2014/main" id="{B1722901-F6F7-9353-0182-0C95545B4D9B}"/>
              </a:ext>
              <a:ext uri="{C183D7F6-B498-43B3-948B-1728B52AA6E4}">
                <adec:decorative xmlns:adec="http://schemas.microsoft.com/office/drawing/2017/decorative" val="1"/>
              </a:ext>
            </a:extLst>
          </p:cNvPr>
          <p:cNvSpPr>
            <a:spLocks noMove="1" noResize="1"/>
          </p:cNvSpPr>
          <p:nvPr/>
        </p:nvSpPr>
        <p:spPr>
          <a:xfrm>
            <a:off x="0" y="0"/>
            <a:ext cx="4455670" cy="6858000"/>
          </a:xfrm>
          <a:custGeom>
            <a:avLst/>
            <a:gdLst>
              <a:gd name="f0" fmla="val 10800000"/>
              <a:gd name="f1" fmla="val 5400000"/>
              <a:gd name="f2" fmla="val 180"/>
              <a:gd name="f3" fmla="val w"/>
              <a:gd name="f4" fmla="val h"/>
              <a:gd name="f5" fmla="val 0"/>
              <a:gd name="f6" fmla="val 4455673"/>
              <a:gd name="f7" fmla="val 6858000"/>
              <a:gd name="f8" fmla="val 3242695"/>
              <a:gd name="f9" fmla="val 3305678"/>
              <a:gd name="f10" fmla="val 69271"/>
              <a:gd name="f11" fmla="val 4016204"/>
              <a:gd name="f12" fmla="val 929100"/>
              <a:gd name="f13" fmla="val 2116944"/>
              <a:gd name="f14" fmla="val 3429000"/>
              <a:gd name="f15" fmla="val 4741056"/>
              <a:gd name="f16" fmla="val 5928900"/>
              <a:gd name="f17" fmla="val 6788730"/>
              <a:gd name="f18" fmla="+- 0 0 -90"/>
              <a:gd name="f19" fmla="*/ f3 1 4455673"/>
              <a:gd name="f20" fmla="*/ f4 1 6858000"/>
              <a:gd name="f21" fmla="+- f7 0 f5"/>
              <a:gd name="f22" fmla="+- f6 0 f5"/>
              <a:gd name="f23" fmla="*/ f18 f0 1"/>
              <a:gd name="f24" fmla="*/ f22 1 4455673"/>
              <a:gd name="f25" fmla="*/ f21 1 6858000"/>
              <a:gd name="f26" fmla="*/ 0 f22 1"/>
              <a:gd name="f27" fmla="*/ 0 f21 1"/>
              <a:gd name="f28" fmla="*/ 3242695 f22 1"/>
              <a:gd name="f29" fmla="*/ 3305678 f22 1"/>
              <a:gd name="f30" fmla="*/ 69271 f21 1"/>
              <a:gd name="f31" fmla="*/ 4455673 f22 1"/>
              <a:gd name="f32" fmla="*/ 3429000 f21 1"/>
              <a:gd name="f33" fmla="*/ 6788730 f21 1"/>
              <a:gd name="f34" fmla="*/ 6858000 f21 1"/>
              <a:gd name="f35" fmla="*/ f23 1 f2"/>
              <a:gd name="f36" fmla="*/ f26 1 4455673"/>
              <a:gd name="f37" fmla="*/ f27 1 6858000"/>
              <a:gd name="f38" fmla="*/ f28 1 4455673"/>
              <a:gd name="f39" fmla="*/ f29 1 4455673"/>
              <a:gd name="f40" fmla="*/ f30 1 6858000"/>
              <a:gd name="f41" fmla="*/ f31 1 4455673"/>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455673"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526BA4"/>
          </a:solidFill>
          <a:ln w="9528" cap="flat">
            <a:solidFill>
              <a:srgbClr val="EFEFEF"/>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54">
            <a:extLst>
              <a:ext uri="{FF2B5EF4-FFF2-40B4-BE49-F238E27FC236}">
                <a16:creationId xmlns:a16="http://schemas.microsoft.com/office/drawing/2014/main" id="{A233B4CA-32E3-D4F8-136C-B9458991636C}"/>
              </a:ext>
              <a:ext uri="{C183D7F6-B498-43B3-948B-1728B52AA6E4}">
                <adec:decorative xmlns:adec="http://schemas.microsoft.com/office/drawing/2017/decorative" val="1"/>
              </a:ext>
            </a:extLst>
          </p:cNvPr>
          <p:cNvSpPr>
            <a:spLocks noMove="1" noResize="1"/>
          </p:cNvSpPr>
          <p:nvPr/>
        </p:nvSpPr>
        <p:spPr>
          <a:xfrm>
            <a:off x="0" y="0"/>
            <a:ext cx="4446526" cy="6858000"/>
          </a:xfrm>
          <a:custGeom>
            <a:avLst/>
            <a:gdLst>
              <a:gd name="f0" fmla="val 10800000"/>
              <a:gd name="f1" fmla="val 5400000"/>
              <a:gd name="f2" fmla="val 180"/>
              <a:gd name="f3" fmla="val w"/>
              <a:gd name="f4" fmla="val h"/>
              <a:gd name="f5" fmla="val 0"/>
              <a:gd name="f6" fmla="val 4446529"/>
              <a:gd name="f7" fmla="val 6858000"/>
              <a:gd name="f8" fmla="val 3233551"/>
              <a:gd name="f9" fmla="val 3296534"/>
              <a:gd name="f10" fmla="val 69271"/>
              <a:gd name="f11" fmla="val 4007060"/>
              <a:gd name="f12" fmla="val 929100"/>
              <a:gd name="f13" fmla="val 2116944"/>
              <a:gd name="f14" fmla="val 3429000"/>
              <a:gd name="f15" fmla="val 4741056"/>
              <a:gd name="f16" fmla="val 5928900"/>
              <a:gd name="f17" fmla="val 6788730"/>
              <a:gd name="f18" fmla="+- 0 0 -90"/>
              <a:gd name="f19" fmla="*/ f3 1 4446529"/>
              <a:gd name="f20" fmla="*/ f4 1 6858000"/>
              <a:gd name="f21" fmla="+- f7 0 f5"/>
              <a:gd name="f22" fmla="+- f6 0 f5"/>
              <a:gd name="f23" fmla="*/ f18 f0 1"/>
              <a:gd name="f24" fmla="*/ f22 1 4446529"/>
              <a:gd name="f25" fmla="*/ f21 1 6858000"/>
              <a:gd name="f26" fmla="*/ 0 f22 1"/>
              <a:gd name="f27" fmla="*/ 0 f21 1"/>
              <a:gd name="f28" fmla="*/ 3233551 f22 1"/>
              <a:gd name="f29" fmla="*/ 3296534 f22 1"/>
              <a:gd name="f30" fmla="*/ 69271 f21 1"/>
              <a:gd name="f31" fmla="*/ 4446529 f22 1"/>
              <a:gd name="f32" fmla="*/ 3429000 f21 1"/>
              <a:gd name="f33" fmla="*/ 6788730 f21 1"/>
              <a:gd name="f34" fmla="*/ 6858000 f21 1"/>
              <a:gd name="f35" fmla="*/ f23 1 f2"/>
              <a:gd name="f36" fmla="*/ f26 1 4446529"/>
              <a:gd name="f37" fmla="*/ f27 1 6858000"/>
              <a:gd name="f38" fmla="*/ f28 1 4446529"/>
              <a:gd name="f39" fmla="*/ f29 1 4446529"/>
              <a:gd name="f40" fmla="*/ f30 1 6858000"/>
              <a:gd name="f41" fmla="*/ f31 1 4446529"/>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446529"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le 1">
            <a:extLst>
              <a:ext uri="{FF2B5EF4-FFF2-40B4-BE49-F238E27FC236}">
                <a16:creationId xmlns:a16="http://schemas.microsoft.com/office/drawing/2014/main" id="{962A9DFB-03BD-2EF0-4B3B-9198156FF022}"/>
              </a:ext>
            </a:extLst>
          </p:cNvPr>
          <p:cNvSpPr txBox="1">
            <a:spLocks noGrp="1"/>
          </p:cNvSpPr>
          <p:nvPr>
            <p:ph type="title"/>
          </p:nvPr>
        </p:nvSpPr>
        <p:spPr>
          <a:xfrm>
            <a:off x="371090" y="1161288"/>
            <a:ext cx="3438144" cy="1239012"/>
          </a:xfrm>
          <a:prstGeom prst="rect">
            <a:avLst/>
          </a:prstGeom>
          <a:noFill/>
          <a:ln>
            <a:noFill/>
          </a:ln>
        </p:spPr>
        <p:txBody>
          <a:bodyPr vert="horz" wrap="square" lIns="91440" tIns="45720" rIns="91440" bIns="45720" anchor="ctr" anchorCtr="0" compatLnSpc="1">
            <a:normAutofit/>
          </a:bodyPr>
          <a:lstStyle/>
          <a:p>
            <a:pPr lvl="0"/>
            <a:r>
              <a:rPr lang="en-US" sz="2800"/>
              <a:t>HOME and HTF Funding Timeline </a:t>
            </a:r>
          </a:p>
        </p:txBody>
      </p:sp>
      <p:sp>
        <p:nvSpPr>
          <p:cNvPr id="6" name="Rectangle 40">
            <a:extLst>
              <a:ext uri="{FF2B5EF4-FFF2-40B4-BE49-F238E27FC236}">
                <a16:creationId xmlns:a16="http://schemas.microsoft.com/office/drawing/2014/main" id="{EF0BD31E-558C-E19A-55CB-2D4CA1C6F0D0}"/>
              </a:ext>
              <a:ext uri="{C183D7F6-B498-43B3-948B-1728B52AA6E4}">
                <adec:decorative xmlns:adec="http://schemas.microsoft.com/office/drawing/2017/decorative" val="1"/>
              </a:ext>
            </a:extLst>
          </p:cNvPr>
          <p:cNvSpPr>
            <a:spLocks noMove="1" noResize="1"/>
          </p:cNvSpPr>
          <p:nvPr/>
        </p:nvSpPr>
        <p:spPr>
          <a:xfrm>
            <a:off x="0" y="1426546"/>
            <a:ext cx="128016" cy="653905"/>
          </a:xfrm>
          <a:prstGeom prst="rect">
            <a:avLst/>
          </a:prstGeom>
          <a:solidFill>
            <a:srgbClr val="0FAD5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42">
            <a:extLst>
              <a:ext uri="{FF2B5EF4-FFF2-40B4-BE49-F238E27FC236}">
                <a16:creationId xmlns:a16="http://schemas.microsoft.com/office/drawing/2014/main" id="{0D345F5A-BFE2-208B-508C-02D2868F9F49}"/>
              </a:ext>
              <a:ext uri="{C183D7F6-B498-43B3-948B-1728B52AA6E4}">
                <adec:decorative xmlns:adec="http://schemas.microsoft.com/office/drawing/2017/decorative" val="1"/>
              </a:ext>
            </a:extLst>
          </p:cNvPr>
          <p:cNvSpPr>
            <a:spLocks noMove="1" noResize="1"/>
          </p:cNvSpPr>
          <p:nvPr/>
        </p:nvSpPr>
        <p:spPr>
          <a:xfrm>
            <a:off x="395889" y="2443477"/>
            <a:ext cx="338328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TextBox 2">
            <a:extLst>
              <a:ext uri="{FF2B5EF4-FFF2-40B4-BE49-F238E27FC236}">
                <a16:creationId xmlns:a16="http://schemas.microsoft.com/office/drawing/2014/main" id="{76007826-F7A6-315D-4AA5-6723B2530D2D}"/>
              </a:ext>
            </a:extLst>
          </p:cNvPr>
          <p:cNvSpPr txBox="1"/>
          <p:nvPr/>
        </p:nvSpPr>
        <p:spPr>
          <a:xfrm>
            <a:off x="340267" y="2683548"/>
            <a:ext cx="3438902" cy="3207258"/>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700" b="1" i="0" u="none" strike="noStrike" kern="1200" cap="none" spc="0" baseline="0" dirty="0">
                <a:solidFill>
                  <a:srgbClr val="253746"/>
                </a:solidFill>
                <a:uFillTx/>
                <a:latin typeface="Arial"/>
              </a:rPr>
              <a:t>NOTE:</a:t>
            </a:r>
            <a:r>
              <a:rPr lang="en-US" sz="1700" b="0" i="0" u="none" strike="noStrike" kern="1200" cap="none" spc="0" baseline="0" dirty="0">
                <a:solidFill>
                  <a:srgbClr val="253746"/>
                </a:solidFill>
                <a:uFillTx/>
                <a:latin typeface="Arial"/>
              </a:rPr>
              <a:t> If no applications are selected for funding under this cycle, the State reserves the right to reallocate funds to another eligible housing activity.</a:t>
            </a:r>
            <a:endParaRPr lang="en-US" sz="1800" b="0" i="0" u="none" strike="noStrike" kern="1200" cap="none" spc="0" baseline="0" dirty="0">
              <a:solidFill>
                <a:srgbClr val="253746"/>
              </a:solidFill>
              <a:uFillTx/>
              <a:latin typeface="Arial"/>
            </a:endParaRPr>
          </a:p>
        </p:txBody>
      </p:sp>
      <p:graphicFrame>
        <p:nvGraphicFramePr>
          <p:cNvPr id="9" name="Table 3">
            <a:extLst>
              <a:ext uri="{FF2B5EF4-FFF2-40B4-BE49-F238E27FC236}">
                <a16:creationId xmlns:a16="http://schemas.microsoft.com/office/drawing/2014/main" id="{D231854D-958D-8E5B-7C50-266DD9270754}"/>
              </a:ext>
            </a:extLst>
          </p:cNvPr>
          <p:cNvGraphicFramePr>
            <a:graphicFrameLocks noGrp="1"/>
          </p:cNvGraphicFramePr>
          <p:nvPr/>
        </p:nvGraphicFramePr>
        <p:xfrm>
          <a:off x="4901183" y="1270385"/>
          <a:ext cx="6922007" cy="4787266"/>
        </p:xfrm>
        <a:graphic>
          <a:graphicData uri="http://schemas.openxmlformats.org/drawingml/2006/table">
            <a:tbl>
              <a:tblPr firstRow="1" bandRow="1">
                <a:effectLst/>
                <a:tableStyleId>{8EC20E35-A176-4012-BC5E-935CFFF8708E}</a:tableStyleId>
              </a:tblPr>
              <a:tblGrid>
                <a:gridCol w="3299392">
                  <a:extLst>
                    <a:ext uri="{9D8B030D-6E8A-4147-A177-3AD203B41FA5}">
                      <a16:colId xmlns:a16="http://schemas.microsoft.com/office/drawing/2014/main" val="2667963542"/>
                    </a:ext>
                  </a:extLst>
                </a:gridCol>
                <a:gridCol w="3622615">
                  <a:extLst>
                    <a:ext uri="{9D8B030D-6E8A-4147-A177-3AD203B41FA5}">
                      <a16:colId xmlns:a16="http://schemas.microsoft.com/office/drawing/2014/main" val="1273208631"/>
                    </a:ext>
                  </a:extLst>
                </a:gridCol>
              </a:tblGrid>
              <a:tr h="1342083">
                <a:tc>
                  <a:txBody>
                    <a:bodyPr/>
                    <a:lstStyle/>
                    <a:p>
                      <a:pPr lvl="0">
                        <a:buNone/>
                      </a:pPr>
                      <a:r>
                        <a:rPr lang="en-US" sz="2600"/>
                        <a:t>2026 Notice of Funding Availability (NOFA)</a:t>
                      </a:r>
                      <a:endParaRPr lang="en-US" sz="2400"/>
                    </a:p>
                  </a:txBody>
                  <a:tcPr marL="131243" marR="131243" marT="65626" marB="65626">
                    <a:solidFill>
                      <a:srgbClr val="163E64"/>
                    </a:solidFill>
                  </a:tcPr>
                </a:tc>
                <a:tc>
                  <a:txBody>
                    <a:bodyPr/>
                    <a:lstStyle/>
                    <a:p>
                      <a:pPr lvl="0">
                        <a:buNone/>
                      </a:pPr>
                      <a:r>
                        <a:rPr lang="en-US" sz="2600"/>
                        <a:t>June 10, 2026</a:t>
                      </a:r>
                      <a:endParaRPr lang="en-US" sz="2400"/>
                    </a:p>
                  </a:txBody>
                  <a:tcPr marL="131243" marR="131243" marT="65626" marB="65626">
                    <a:solidFill>
                      <a:srgbClr val="163E64"/>
                    </a:solidFill>
                  </a:tcPr>
                </a:tc>
                <a:extLst>
                  <a:ext uri="{0D108BD9-81ED-4DB2-BD59-A6C34878D82A}">
                    <a16:rowId xmlns:a16="http://schemas.microsoft.com/office/drawing/2014/main" val="641257760"/>
                  </a:ext>
                </a:extLst>
              </a:tr>
              <a:tr h="950518">
                <a:tc>
                  <a:txBody>
                    <a:bodyPr/>
                    <a:lstStyle/>
                    <a:p>
                      <a:pPr lvl="0"/>
                      <a:r>
                        <a:rPr lang="en-US" sz="2600"/>
                        <a:t>Technical Assistance Workshop</a:t>
                      </a:r>
                      <a:endParaRPr lang="en-US" sz="2400" dirty="0"/>
                    </a:p>
                  </a:txBody>
                  <a:tcPr marL="131243" marR="131243" marT="65626" marB="65626"/>
                </a:tc>
                <a:tc>
                  <a:txBody>
                    <a:bodyPr/>
                    <a:lstStyle/>
                    <a:p>
                      <a:pPr lvl="0"/>
                      <a:r>
                        <a:rPr lang="en-US" sz="2600"/>
                        <a:t>July 30, 2026</a:t>
                      </a:r>
                    </a:p>
                  </a:txBody>
                  <a:tcPr marL="131243" marR="131243" marT="65626" marB="65626"/>
                </a:tc>
                <a:extLst>
                  <a:ext uri="{0D108BD9-81ED-4DB2-BD59-A6C34878D82A}">
                    <a16:rowId xmlns:a16="http://schemas.microsoft.com/office/drawing/2014/main" val="506905292"/>
                  </a:ext>
                </a:extLst>
              </a:tr>
              <a:tr h="2125211">
                <a:tc>
                  <a:txBody>
                    <a:bodyPr/>
                    <a:lstStyle/>
                    <a:p>
                      <a:pPr lvl="0">
                        <a:buNone/>
                      </a:pPr>
                      <a:r>
                        <a:rPr lang="en-US" sz="2600"/>
                        <a:t>Upcoming Deadline</a:t>
                      </a:r>
                    </a:p>
                  </a:txBody>
                  <a:tcPr marL="131243" marR="131243" marT="65626" marB="65626"/>
                </a:tc>
                <a:tc>
                  <a:txBody>
                    <a:bodyPr/>
                    <a:lstStyle/>
                    <a:p>
                      <a:pPr lvl="0">
                        <a:buNone/>
                      </a:pPr>
                      <a:r>
                        <a:rPr lang="en-US" sz="2600" b="0" u="none" strike="noStrike" dirty="0">
                          <a:solidFill>
                            <a:srgbClr val="444444"/>
                          </a:solidFill>
                        </a:rPr>
                        <a:t>Applications for HOME/HTF are now open and will be accepted until funds are fully allocated.</a:t>
                      </a:r>
                      <a:endParaRPr lang="en-US" sz="2600" dirty="0">
                        <a:latin typeface="Arial"/>
                        <a:cs typeface="Arial"/>
                      </a:endParaRPr>
                    </a:p>
                  </a:txBody>
                  <a:tcPr marL="131243" marR="131243" marT="65626" marB="65626"/>
                </a:tc>
                <a:extLst>
                  <a:ext uri="{0D108BD9-81ED-4DB2-BD59-A6C34878D82A}">
                    <a16:rowId xmlns:a16="http://schemas.microsoft.com/office/drawing/2014/main" val="3228595705"/>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EFADA-35AC-D1D4-4AE4-268A409E305C}"/>
              </a:ext>
            </a:extLst>
          </p:cNvPr>
          <p:cNvSpPr>
            <a:spLocks noGrp="1"/>
          </p:cNvSpPr>
          <p:nvPr>
            <p:ph type="ctrTitle"/>
          </p:nvPr>
        </p:nvSpPr>
        <p:spPr>
          <a:xfrm>
            <a:off x="1310355" y="3429000"/>
            <a:ext cx="9144000" cy="1852371"/>
          </a:xfrm>
        </p:spPr>
        <p:txBody>
          <a:bodyPr/>
          <a:lstStyle/>
          <a:p>
            <a:r>
              <a:rPr lang="en-US" dirty="0"/>
              <a:t>Uniform Relocation Assistance (URA)</a:t>
            </a:r>
          </a:p>
        </p:txBody>
      </p:sp>
    </p:spTree>
    <p:extLst>
      <p:ext uri="{BB962C8B-B14F-4D97-AF65-F5344CB8AC3E}">
        <p14:creationId xmlns:p14="http://schemas.microsoft.com/office/powerpoint/2010/main" val="2434292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599" y="726714"/>
            <a:ext cx="10515600" cy="1325563"/>
          </a:xfrm>
        </p:spPr>
        <p:txBody>
          <a:bodyPr anchor="ctr">
            <a:normAutofit/>
          </a:bodyPr>
          <a:lstStyle/>
          <a:p>
            <a:pPr algn="ctr"/>
            <a:r>
              <a:rPr lang="en-US" dirty="0"/>
              <a:t>What is the URA?</a:t>
            </a:r>
          </a:p>
        </p:txBody>
      </p:sp>
      <p:pic>
        <p:nvPicPr>
          <p:cNvPr id="1026" name="Picture 2" descr="An open book with text on it&#10;&#10;Description automatically generated">
            <a:extLst>
              <a:ext uri="{FF2B5EF4-FFF2-40B4-BE49-F238E27FC236}">
                <a16:creationId xmlns:a16="http://schemas.microsoft.com/office/drawing/2014/main" id="{5EDCA43E-3F3B-E1B1-4832-7DB5465C096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2997" y="1908266"/>
            <a:ext cx="5181600" cy="3886200"/>
          </a:xfrm>
          <a:prstGeom prst="rect">
            <a:avLst/>
          </a:prstGeom>
          <a:solidFill>
            <a:srgbClr val="FFFFFF"/>
          </a:solidFill>
        </p:spPr>
      </p:pic>
      <p:sp>
        <p:nvSpPr>
          <p:cNvPr id="3" name="Text Placeholder 2"/>
          <p:cNvSpPr>
            <a:spLocks noGrp="1"/>
          </p:cNvSpPr>
          <p:nvPr>
            <p:ph sz="half" idx="2"/>
          </p:nvPr>
        </p:nvSpPr>
        <p:spPr>
          <a:xfrm>
            <a:off x="6096000" y="1908266"/>
            <a:ext cx="5014823" cy="2560217"/>
          </a:xfrm>
        </p:spPr>
        <p:txBody>
          <a:bodyPr>
            <a:normAutofit fontScale="92500" lnSpcReduction="10000"/>
          </a:bodyPr>
          <a:lstStyle/>
          <a:p>
            <a:pPr marL="285750" indent="-285750">
              <a:buFont typeface="Arial" panose="020B0604020202020204" pitchFamily="34" charset="0"/>
              <a:buChar char="•"/>
            </a:pPr>
            <a:r>
              <a:rPr lang="en-US" sz="2400" dirty="0"/>
              <a:t>The URA’s protections and assistance apply to the acquisition, rehabilitation or demolition of real property for federal or federally-funded projects.</a:t>
            </a:r>
          </a:p>
          <a:p>
            <a:pPr marL="285750" indent="-285750"/>
            <a:r>
              <a:rPr lang="en-US" sz="2400" dirty="0"/>
              <a:t>It applies across multiple HUD programs (HOME, HTF, CDBG and HOME-ARP.</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321602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F39B7-27F4-317D-0978-2B111606D87C}"/>
              </a:ext>
            </a:extLst>
          </p:cNvPr>
          <p:cNvSpPr txBox="1">
            <a:spLocks noGrp="1"/>
          </p:cNvSpPr>
          <p:nvPr>
            <p:ph type="title"/>
          </p:nvPr>
        </p:nvSpPr>
        <p:spPr>
          <a:xfrm>
            <a:off x="325453" y="638306"/>
            <a:ext cx="10515600" cy="1009936"/>
          </a:xfrm>
          <a:prstGeom prst="rect">
            <a:avLst/>
          </a:prstGeom>
          <a:noFill/>
          <a:ln>
            <a:noFill/>
          </a:ln>
        </p:spPr>
        <p:txBody>
          <a:bodyPr vert="horz" wrap="square" lIns="91440" tIns="45720" rIns="91440" bIns="45720" anchor="ctr" anchorCtr="1" compatLnSpc="1">
            <a:normAutofit/>
          </a:bodyPr>
          <a:lstStyle/>
          <a:p>
            <a:pPr lvl="0" algn="ctr"/>
            <a:r>
              <a:rPr lang="en-US" sz="4000"/>
              <a:t>TEMPORARY RESIDENTIAL RELOCATION</a:t>
            </a:r>
          </a:p>
        </p:txBody>
      </p:sp>
      <p:sp>
        <p:nvSpPr>
          <p:cNvPr id="3" name="Content Placeholder 2">
            <a:extLst>
              <a:ext uri="{FF2B5EF4-FFF2-40B4-BE49-F238E27FC236}">
                <a16:creationId xmlns:a16="http://schemas.microsoft.com/office/drawing/2014/main" id="{FE853B24-4449-A39F-DCAE-9C9A2B602F22}"/>
              </a:ext>
            </a:extLst>
          </p:cNvPr>
          <p:cNvSpPr txBox="1">
            <a:spLocks noGrp="1"/>
          </p:cNvSpPr>
          <p:nvPr>
            <p:ph idx="1"/>
          </p:nvPr>
        </p:nvSpPr>
        <p:spPr>
          <a:xfrm>
            <a:off x="778383" y="1501627"/>
            <a:ext cx="10515600" cy="4907712"/>
          </a:xfrm>
          <a:prstGeom prst="rect">
            <a:avLst/>
          </a:prstGeom>
          <a:noFill/>
          <a:ln>
            <a:noFill/>
          </a:ln>
        </p:spPr>
        <p:txBody>
          <a:bodyPr vert="horz" wrap="square" lIns="91440" tIns="45720" rIns="91440" bIns="45720" anchor="t" anchorCtr="0" compatLnSpc="1">
            <a:normAutofit/>
          </a:bodyPr>
          <a:lstStyle/>
          <a:p>
            <a:pPr marL="514350" lvl="0" indent="-514350">
              <a:lnSpc>
                <a:spcPct val="70000"/>
              </a:lnSpc>
              <a:buFont typeface="Futura PT Bold"/>
              <a:buAutoNum type="arabicPeriod"/>
            </a:pPr>
            <a:r>
              <a:rPr lang="en-US" sz="2000"/>
              <a:t>Temporary relocation</a:t>
            </a:r>
          </a:p>
          <a:p>
            <a:pPr lvl="1">
              <a:lnSpc>
                <a:spcPct val="70000"/>
              </a:lnSpc>
            </a:pPr>
            <a:r>
              <a:rPr lang="en-US" sz="1700"/>
              <a:t>Occupants are required to move for a limited amount of time – </a:t>
            </a:r>
            <a:r>
              <a:rPr lang="en-US" sz="1700" b="1">
                <a:solidFill>
                  <a:srgbClr val="FF0000"/>
                </a:solidFill>
              </a:rPr>
              <a:t>up to 12 months </a:t>
            </a:r>
            <a:r>
              <a:rPr lang="en-US" sz="1700"/>
              <a:t>– to complete</a:t>
            </a:r>
            <a:r>
              <a:rPr lang="en-US" sz="1700">
                <a:solidFill>
                  <a:srgbClr val="FF0000"/>
                </a:solidFill>
              </a:rPr>
              <a:t> </a:t>
            </a:r>
            <a:r>
              <a:rPr lang="en-US" sz="1700"/>
              <a:t>renovations or repairs to service systems. </a:t>
            </a:r>
          </a:p>
          <a:p>
            <a:pPr lvl="1">
              <a:lnSpc>
                <a:spcPct val="70000"/>
              </a:lnSpc>
            </a:pPr>
            <a:r>
              <a:rPr lang="en-US" sz="1700"/>
              <a:t>Although temporarily displaced persons </a:t>
            </a:r>
            <a:r>
              <a:rPr lang="en-US" sz="1700" b="1"/>
              <a:t>do not </a:t>
            </a:r>
            <a:r>
              <a:rPr lang="en-US" sz="1700"/>
              <a:t>receive the same relocation assistance and payments as persons permanently displaced under the URA, they do have certain rights and protections.</a:t>
            </a:r>
          </a:p>
          <a:p>
            <a:pPr marL="514350" lvl="0" indent="-514350">
              <a:lnSpc>
                <a:spcPct val="70000"/>
              </a:lnSpc>
              <a:buFont typeface="Futura PT Bold"/>
              <a:buAutoNum type="arabicPeriod"/>
            </a:pPr>
            <a:r>
              <a:rPr lang="en-US" sz="2000"/>
              <a:t>Fair and Reasonable</a:t>
            </a:r>
          </a:p>
          <a:p>
            <a:pPr lvl="1">
              <a:lnSpc>
                <a:spcPct val="70000"/>
              </a:lnSpc>
            </a:pPr>
            <a:r>
              <a:rPr lang="en-US" sz="1700"/>
              <a:t>Temporary relocation terms must be </a:t>
            </a:r>
            <a:r>
              <a:rPr lang="en-US" sz="1700" b="1"/>
              <a:t>fair and reasonable. </a:t>
            </a:r>
            <a:r>
              <a:rPr lang="en-US" sz="1700"/>
              <a:t>This includes offering suitable DSS replacement housing for the temporary period, reimbursement of all reasonable and necessary out-of-pocket expenses incurred in connection with the temporary relocation, and an offer to return to the project within 12 months. </a:t>
            </a:r>
          </a:p>
          <a:p>
            <a:pPr marL="514350" lvl="0" indent="-514350">
              <a:lnSpc>
                <a:spcPct val="70000"/>
              </a:lnSpc>
              <a:buFont typeface="Futura PT Bold"/>
              <a:buAutoNum type="arabicPeriod"/>
            </a:pPr>
            <a:r>
              <a:rPr lang="en-US" sz="2000"/>
              <a:t>Temporary Relocation Triggers</a:t>
            </a:r>
          </a:p>
          <a:p>
            <a:pPr lvl="1">
              <a:lnSpc>
                <a:spcPct val="70000"/>
              </a:lnSpc>
            </a:pPr>
            <a:r>
              <a:rPr lang="en-US" sz="1700"/>
              <a:t>Projects that trigger temporary relocation assistance: </a:t>
            </a:r>
          </a:p>
          <a:p>
            <a:pPr lvl="2">
              <a:lnSpc>
                <a:spcPct val="70000"/>
              </a:lnSpc>
            </a:pPr>
            <a:r>
              <a:rPr lang="en-US" sz="1400"/>
              <a:t>Require packing, moving, or storing residents’ furniture or personal items;</a:t>
            </a:r>
          </a:p>
          <a:p>
            <a:pPr lvl="2">
              <a:lnSpc>
                <a:spcPct val="70000"/>
              </a:lnSpc>
            </a:pPr>
            <a:r>
              <a:rPr lang="en-US" sz="1400"/>
              <a:t>Involve the unit’s kitchen or bathroom where the work prevents the use of these areas; or</a:t>
            </a:r>
          </a:p>
          <a:p>
            <a:pPr lvl="2">
              <a:lnSpc>
                <a:spcPct val="70000"/>
              </a:lnSpc>
            </a:pPr>
            <a:r>
              <a:rPr lang="en-US" sz="1400"/>
              <a:t>Create odors, dust, debris, noise, or other hazards.</a:t>
            </a:r>
          </a:p>
          <a:p>
            <a:pPr lvl="1">
              <a:lnSpc>
                <a:spcPct val="70000"/>
              </a:lnSpc>
            </a:pPr>
            <a:r>
              <a:rPr lang="en-US" sz="1700"/>
              <a:t>Projects that do NOT trigger temporary relocation:</a:t>
            </a:r>
          </a:p>
          <a:p>
            <a:pPr lvl="2">
              <a:lnSpc>
                <a:spcPct val="70000"/>
              </a:lnSpc>
            </a:pPr>
            <a:r>
              <a:rPr lang="en-US" sz="1400"/>
              <a:t>Short-term, temporary switch to new equipment, if the temperature within the unit can be maintained between 68-72 degrees Fahrenheit; or</a:t>
            </a:r>
          </a:p>
          <a:p>
            <a:pPr lvl="2">
              <a:lnSpc>
                <a:spcPct val="70000"/>
              </a:lnSpc>
            </a:pPr>
            <a:r>
              <a:rPr lang="en-US" sz="1400"/>
              <a:t>Short-term, temporary switch to new fixtures, receptacles, or equipment, if the electrical service to a unit is not interrupted.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ED78BAF6-2DC5-D062-127E-7210ED39C84C}"/>
              </a:ext>
            </a:extLst>
          </p:cNvPr>
          <p:cNvSpPr txBox="1">
            <a:spLocks noGrp="1"/>
          </p:cNvSpPr>
          <p:nvPr>
            <p:ph type="title"/>
          </p:nvPr>
        </p:nvSpPr>
        <p:spPr>
          <a:xfrm>
            <a:off x="838203" y="365129"/>
            <a:ext cx="10515600" cy="1325880"/>
          </a:xfrm>
          <a:prstGeom prst="rect">
            <a:avLst/>
          </a:prstGeom>
          <a:noFill/>
          <a:ln>
            <a:noFill/>
          </a:ln>
        </p:spPr>
        <p:txBody>
          <a:bodyPr vert="horz" wrap="square" lIns="91440" tIns="45720" rIns="91440" bIns="45720" anchor="ctr" anchorCtr="1" compatLnSpc="1">
            <a:normAutofit/>
          </a:bodyPr>
          <a:lstStyle/>
          <a:p>
            <a:pPr lvl="0" algn="ctr"/>
            <a:r>
              <a:rPr lang="en-US"/>
              <a:t>The Relocation Process</a:t>
            </a:r>
          </a:p>
        </p:txBody>
      </p:sp>
      <p:grpSp>
        <p:nvGrpSpPr>
          <p:cNvPr id="3" name="Content Placeholder 5">
            <a:extLst>
              <a:ext uri="{FF2B5EF4-FFF2-40B4-BE49-F238E27FC236}">
                <a16:creationId xmlns:a16="http://schemas.microsoft.com/office/drawing/2014/main" id="{7F1FB371-E418-76F9-DA9D-DA574ADC7A5D}"/>
              </a:ext>
            </a:extLst>
          </p:cNvPr>
          <p:cNvGrpSpPr/>
          <p:nvPr/>
        </p:nvGrpSpPr>
        <p:grpSpPr>
          <a:xfrm>
            <a:off x="838203" y="1827748"/>
            <a:ext cx="10515600" cy="4347094"/>
            <a:chOff x="838203" y="1827748"/>
            <a:chExt cx="10515600" cy="4347094"/>
          </a:xfrm>
        </p:grpSpPr>
        <p:sp>
          <p:nvSpPr>
            <p:cNvPr id="4" name="Freeform: Shape 3">
              <a:extLst>
                <a:ext uri="{FF2B5EF4-FFF2-40B4-BE49-F238E27FC236}">
                  <a16:creationId xmlns:a16="http://schemas.microsoft.com/office/drawing/2014/main" id="{76B8E083-9AE4-0E71-46A7-C78DDD1DC550}"/>
                </a:ext>
              </a:extLst>
            </p:cNvPr>
            <p:cNvSpPr/>
            <p:nvPr/>
          </p:nvSpPr>
          <p:spPr>
            <a:xfrm>
              <a:off x="838203" y="1827748"/>
              <a:ext cx="1051560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cap="flat">
              <a:solidFill>
                <a:srgbClr val="0FAD5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ptos"/>
              </a:endParaRPr>
            </a:p>
          </p:txBody>
        </p:sp>
        <p:sp>
          <p:nvSpPr>
            <p:cNvPr id="5" name="Freeform: Shape 4">
              <a:extLst>
                <a:ext uri="{FF2B5EF4-FFF2-40B4-BE49-F238E27FC236}">
                  <a16:creationId xmlns:a16="http://schemas.microsoft.com/office/drawing/2014/main" id="{E865DF1A-0403-431C-E0E0-9065EB236293}"/>
                </a:ext>
              </a:extLst>
            </p:cNvPr>
            <p:cNvSpPr/>
            <p:nvPr/>
          </p:nvSpPr>
          <p:spPr>
            <a:xfrm>
              <a:off x="838203" y="1827748"/>
              <a:ext cx="10515600" cy="1449031"/>
            </a:xfrm>
            <a:custGeom>
              <a:avLst/>
              <a:gdLst>
                <a:gd name="f0" fmla="val 10800000"/>
                <a:gd name="f1" fmla="val 5400000"/>
                <a:gd name="f2" fmla="val 180"/>
                <a:gd name="f3" fmla="val w"/>
                <a:gd name="f4" fmla="val h"/>
                <a:gd name="f5" fmla="val 0"/>
                <a:gd name="f6" fmla="val 10515600"/>
                <a:gd name="f7" fmla="val 1449029"/>
                <a:gd name="f8" fmla="+- 0 0 -90"/>
                <a:gd name="f9" fmla="*/ f3 1 10515600"/>
                <a:gd name="f10" fmla="*/ f4 1 1449029"/>
                <a:gd name="f11" fmla="+- f7 0 f5"/>
                <a:gd name="f12" fmla="+- f6 0 f5"/>
                <a:gd name="f13" fmla="*/ f8 f0 1"/>
                <a:gd name="f14" fmla="*/ f12 1 10515600"/>
                <a:gd name="f15" fmla="*/ f11 1 1449029"/>
                <a:gd name="f16" fmla="*/ 0 f12 1"/>
                <a:gd name="f17" fmla="*/ 0 f11 1"/>
                <a:gd name="f18" fmla="*/ 10515600 f12 1"/>
                <a:gd name="f19" fmla="*/ 1449029 f11 1"/>
                <a:gd name="f20" fmla="*/ f13 1 f2"/>
                <a:gd name="f21" fmla="*/ f16 1 10515600"/>
                <a:gd name="f22" fmla="*/ f17 1 1449029"/>
                <a:gd name="f23" fmla="*/ f18 1 10515600"/>
                <a:gd name="f24" fmla="*/ f19 1 144902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0515600" h="1449029">
                  <a:moveTo>
                    <a:pt x="f5" y="f5"/>
                  </a:moveTo>
                  <a:lnTo>
                    <a:pt x="f6" y="f5"/>
                  </a:lnTo>
                  <a:lnTo>
                    <a:pt x="f6" y="f7"/>
                  </a:lnTo>
                  <a:lnTo>
                    <a:pt x="f5" y="f7"/>
                  </a:lnTo>
                  <a:lnTo>
                    <a:pt x="f5" y="f5"/>
                  </a:lnTo>
                  <a:close/>
                </a:path>
              </a:pathLst>
            </a:custGeom>
            <a:noFill/>
            <a:ln cap="flat">
              <a:noFill/>
              <a:prstDash val="solid"/>
            </a:ln>
          </p:spPr>
          <p:txBody>
            <a:bodyPr vert="horz" wrap="square" lIns="91440" tIns="91440" rIns="91440" bIns="91440" anchor="t" anchorCtr="0" compatLnSpc="1">
              <a:noAutofit/>
            </a:bodyPr>
            <a:lstStyle/>
            <a:p>
              <a:pPr marL="0" marR="0" lvl="0" indent="0" algn="l"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US" sz="2400" b="0" i="0" u="none" strike="noStrike" kern="1200" cap="none" spc="0" baseline="0">
                  <a:solidFill>
                    <a:srgbClr val="00B050"/>
                  </a:solidFill>
                  <a:uFillTx/>
                  <a:latin typeface="Arial"/>
                </a:rPr>
                <a:t>1. </a:t>
              </a:r>
              <a:r>
                <a:rPr lang="en-US" sz="2400" b="0" i="0" u="none" strike="noStrike" kern="1200" cap="none" spc="0" baseline="0">
                  <a:solidFill>
                    <a:srgbClr val="253746"/>
                  </a:solidFill>
                  <a:uFillTx/>
                  <a:latin typeface="Arial"/>
                </a:rPr>
                <a:t>Send the applicable General Information Notice (GIN) to all occupants when at such time there is an identified site for the project and a submitted application for HUD program funds. Failure to issue GIN as soon as feasible may result in unintended displacements and URA relocation payments. </a:t>
              </a:r>
            </a:p>
          </p:txBody>
        </p:sp>
        <p:sp>
          <p:nvSpPr>
            <p:cNvPr id="6" name="Freeform: Shape 5">
              <a:extLst>
                <a:ext uri="{FF2B5EF4-FFF2-40B4-BE49-F238E27FC236}">
                  <a16:creationId xmlns:a16="http://schemas.microsoft.com/office/drawing/2014/main" id="{65813B1A-5E5B-AFF7-A49E-A46F440A9AA3}"/>
                </a:ext>
              </a:extLst>
            </p:cNvPr>
            <p:cNvSpPr/>
            <p:nvPr/>
          </p:nvSpPr>
          <p:spPr>
            <a:xfrm>
              <a:off x="838203" y="3276779"/>
              <a:ext cx="1051560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cap="flat">
              <a:solidFill>
                <a:srgbClr val="0FAD5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ptos"/>
              </a:endParaRPr>
            </a:p>
          </p:txBody>
        </p:sp>
        <p:sp>
          <p:nvSpPr>
            <p:cNvPr id="7" name="Freeform: Shape 6">
              <a:extLst>
                <a:ext uri="{FF2B5EF4-FFF2-40B4-BE49-F238E27FC236}">
                  <a16:creationId xmlns:a16="http://schemas.microsoft.com/office/drawing/2014/main" id="{3D9C979A-4591-AF2A-3EB9-E745613E3C99}"/>
                </a:ext>
              </a:extLst>
            </p:cNvPr>
            <p:cNvSpPr/>
            <p:nvPr/>
          </p:nvSpPr>
          <p:spPr>
            <a:xfrm>
              <a:off x="838203" y="3276779"/>
              <a:ext cx="10515600" cy="1449031"/>
            </a:xfrm>
            <a:custGeom>
              <a:avLst/>
              <a:gdLst>
                <a:gd name="f0" fmla="val 10800000"/>
                <a:gd name="f1" fmla="val 5400000"/>
                <a:gd name="f2" fmla="val 180"/>
                <a:gd name="f3" fmla="val w"/>
                <a:gd name="f4" fmla="val h"/>
                <a:gd name="f5" fmla="val 0"/>
                <a:gd name="f6" fmla="val 10515600"/>
                <a:gd name="f7" fmla="val 1449029"/>
                <a:gd name="f8" fmla="+- 0 0 -90"/>
                <a:gd name="f9" fmla="*/ f3 1 10515600"/>
                <a:gd name="f10" fmla="*/ f4 1 1449029"/>
                <a:gd name="f11" fmla="+- f7 0 f5"/>
                <a:gd name="f12" fmla="+- f6 0 f5"/>
                <a:gd name="f13" fmla="*/ f8 f0 1"/>
                <a:gd name="f14" fmla="*/ f12 1 10515600"/>
                <a:gd name="f15" fmla="*/ f11 1 1449029"/>
                <a:gd name="f16" fmla="*/ 0 f12 1"/>
                <a:gd name="f17" fmla="*/ 0 f11 1"/>
                <a:gd name="f18" fmla="*/ 10515600 f12 1"/>
                <a:gd name="f19" fmla="*/ 1449029 f11 1"/>
                <a:gd name="f20" fmla="*/ f13 1 f2"/>
                <a:gd name="f21" fmla="*/ f16 1 10515600"/>
                <a:gd name="f22" fmla="*/ f17 1 1449029"/>
                <a:gd name="f23" fmla="*/ f18 1 10515600"/>
                <a:gd name="f24" fmla="*/ f19 1 144902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0515600" h="1449029">
                  <a:moveTo>
                    <a:pt x="f5" y="f5"/>
                  </a:moveTo>
                  <a:lnTo>
                    <a:pt x="f6" y="f5"/>
                  </a:lnTo>
                  <a:lnTo>
                    <a:pt x="f6" y="f7"/>
                  </a:lnTo>
                  <a:lnTo>
                    <a:pt x="f5" y="f7"/>
                  </a:lnTo>
                  <a:lnTo>
                    <a:pt x="f5" y="f5"/>
                  </a:lnTo>
                  <a:close/>
                </a:path>
              </a:pathLst>
            </a:custGeom>
            <a:noFill/>
            <a:ln cap="flat">
              <a:noFill/>
              <a:prstDash val="solid"/>
            </a:ln>
          </p:spPr>
          <p:txBody>
            <a:bodyPr vert="horz" wrap="square" lIns="91440" tIns="91440" rIns="91440" bIns="91440" anchor="t" anchorCtr="0" compatLnSpc="1">
              <a:noAutofit/>
            </a:bodyPr>
            <a:lstStyle/>
            <a:p>
              <a:pPr marL="0" marR="0" lvl="0" indent="0" algn="l"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US" sz="2400" b="0" i="0" u="none" strike="noStrike" kern="1200" cap="none" spc="0" baseline="0">
                  <a:solidFill>
                    <a:srgbClr val="00B050"/>
                  </a:solidFill>
                  <a:uFillTx/>
                  <a:latin typeface="Arial"/>
                </a:rPr>
                <a:t>2. </a:t>
              </a:r>
              <a:r>
                <a:rPr lang="en-US" sz="2400" b="0" i="0" u="none" strike="noStrike" kern="1200" cap="none" spc="0" baseline="0">
                  <a:solidFill>
                    <a:srgbClr val="253746"/>
                  </a:solidFill>
                  <a:uFillTx/>
                  <a:latin typeface="Arial"/>
                </a:rPr>
                <a:t>Conduct tenant interviews and gather appropriate documentation to determine which occupants will be displaced and those that will not be. Prepare cost estimate for those temporary or permanently relocated and submit a Relocation Plan.</a:t>
              </a:r>
            </a:p>
          </p:txBody>
        </p:sp>
        <p:sp>
          <p:nvSpPr>
            <p:cNvPr id="8" name="Freeform: Shape 7">
              <a:extLst>
                <a:ext uri="{FF2B5EF4-FFF2-40B4-BE49-F238E27FC236}">
                  <a16:creationId xmlns:a16="http://schemas.microsoft.com/office/drawing/2014/main" id="{0411849F-9C8B-83C2-6CCB-DBB0FED5C84A}"/>
                </a:ext>
              </a:extLst>
            </p:cNvPr>
            <p:cNvSpPr/>
            <p:nvPr/>
          </p:nvSpPr>
          <p:spPr>
            <a:xfrm>
              <a:off x="838203" y="4725811"/>
              <a:ext cx="1051560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cap="flat">
              <a:solidFill>
                <a:srgbClr val="0FAD50"/>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ptos"/>
              </a:endParaRPr>
            </a:p>
          </p:txBody>
        </p:sp>
        <p:sp>
          <p:nvSpPr>
            <p:cNvPr id="9" name="Freeform: Shape 8">
              <a:extLst>
                <a:ext uri="{FF2B5EF4-FFF2-40B4-BE49-F238E27FC236}">
                  <a16:creationId xmlns:a16="http://schemas.microsoft.com/office/drawing/2014/main" id="{A434AAD2-2EF2-C204-A22C-D80AFDC94F1E}"/>
                </a:ext>
              </a:extLst>
            </p:cNvPr>
            <p:cNvSpPr/>
            <p:nvPr/>
          </p:nvSpPr>
          <p:spPr>
            <a:xfrm>
              <a:off x="838203" y="4725811"/>
              <a:ext cx="10515600" cy="1449031"/>
            </a:xfrm>
            <a:custGeom>
              <a:avLst/>
              <a:gdLst>
                <a:gd name="f0" fmla="val 10800000"/>
                <a:gd name="f1" fmla="val 5400000"/>
                <a:gd name="f2" fmla="val 180"/>
                <a:gd name="f3" fmla="val w"/>
                <a:gd name="f4" fmla="val h"/>
                <a:gd name="f5" fmla="val 0"/>
                <a:gd name="f6" fmla="val 10515600"/>
                <a:gd name="f7" fmla="val 1449029"/>
                <a:gd name="f8" fmla="+- 0 0 -90"/>
                <a:gd name="f9" fmla="*/ f3 1 10515600"/>
                <a:gd name="f10" fmla="*/ f4 1 1449029"/>
                <a:gd name="f11" fmla="+- f7 0 f5"/>
                <a:gd name="f12" fmla="+- f6 0 f5"/>
                <a:gd name="f13" fmla="*/ f8 f0 1"/>
                <a:gd name="f14" fmla="*/ f12 1 10515600"/>
                <a:gd name="f15" fmla="*/ f11 1 1449029"/>
                <a:gd name="f16" fmla="*/ 0 f12 1"/>
                <a:gd name="f17" fmla="*/ 0 f11 1"/>
                <a:gd name="f18" fmla="*/ 10515600 f12 1"/>
                <a:gd name="f19" fmla="*/ 1449029 f11 1"/>
                <a:gd name="f20" fmla="*/ f13 1 f2"/>
                <a:gd name="f21" fmla="*/ f16 1 10515600"/>
                <a:gd name="f22" fmla="*/ f17 1 1449029"/>
                <a:gd name="f23" fmla="*/ f18 1 10515600"/>
                <a:gd name="f24" fmla="*/ f19 1 144902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0515600" h="1449029">
                  <a:moveTo>
                    <a:pt x="f5" y="f5"/>
                  </a:moveTo>
                  <a:lnTo>
                    <a:pt x="f6" y="f5"/>
                  </a:lnTo>
                  <a:lnTo>
                    <a:pt x="f6" y="f7"/>
                  </a:lnTo>
                  <a:lnTo>
                    <a:pt x="f5" y="f7"/>
                  </a:lnTo>
                  <a:lnTo>
                    <a:pt x="f5" y="f5"/>
                  </a:lnTo>
                  <a:close/>
                </a:path>
              </a:pathLst>
            </a:custGeom>
            <a:noFill/>
            <a:ln cap="flat">
              <a:noFill/>
              <a:prstDash val="solid"/>
            </a:ln>
          </p:spPr>
          <p:txBody>
            <a:bodyPr vert="horz" wrap="square" lIns="91440" tIns="91440" rIns="91440" bIns="91440" anchor="t" anchorCtr="0" compatLnSpc="1">
              <a:noAutofit/>
            </a:bodyPr>
            <a:lstStyle/>
            <a:p>
              <a:pPr marL="0" marR="0" lvl="0" indent="0" algn="l"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US" sz="2400" b="0" i="0" u="none" strike="noStrike" kern="1200" cap="none" spc="0" baseline="0">
                  <a:solidFill>
                    <a:srgbClr val="00B050"/>
                  </a:solidFill>
                  <a:uFillTx/>
                  <a:latin typeface="Arial"/>
                </a:rPr>
                <a:t>3. </a:t>
              </a:r>
              <a:r>
                <a:rPr lang="en-US" sz="2400" b="0" i="0" u="none" strike="noStrike" kern="1200" cap="none" spc="0" baseline="0">
                  <a:solidFill>
                    <a:srgbClr val="253746"/>
                  </a:solidFill>
                  <a:uFillTx/>
                  <a:latin typeface="Arial"/>
                </a:rPr>
                <a:t>Send required Notice of Eligibility to all occupants on the applicable “Initiation of Negotiations” date, which is typically the date of execution of the grant agreement. </a:t>
              </a: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E8193-32E4-709D-2848-1F4CACA15128}"/>
              </a:ext>
            </a:extLst>
          </p:cNvPr>
          <p:cNvSpPr txBox="1">
            <a:spLocks noGrp="1"/>
          </p:cNvSpPr>
          <p:nvPr>
            <p:ph type="title"/>
          </p:nvPr>
        </p:nvSpPr>
        <p:spPr>
          <a:xfrm>
            <a:off x="838203" y="799807"/>
            <a:ext cx="10515600" cy="1009936"/>
          </a:xfrm>
          <a:prstGeom prst="rect">
            <a:avLst/>
          </a:prstGeom>
          <a:noFill/>
          <a:ln>
            <a:noFill/>
          </a:ln>
        </p:spPr>
        <p:txBody>
          <a:bodyPr vert="horz" wrap="square" lIns="91440" tIns="45720" rIns="91440" bIns="45720" anchor="ctr" anchorCtr="0" compatLnSpc="1">
            <a:normAutofit/>
          </a:bodyPr>
          <a:lstStyle/>
          <a:p>
            <a:pPr lvl="0"/>
            <a:r>
              <a:rPr lang="en-US"/>
              <a:t>General Information Notice (GIN)</a:t>
            </a:r>
            <a:endParaRPr lang="en-US" sz="1800"/>
          </a:p>
        </p:txBody>
      </p:sp>
      <p:sp>
        <p:nvSpPr>
          <p:cNvPr id="3" name="Content Placeholder 2">
            <a:extLst>
              <a:ext uri="{FF2B5EF4-FFF2-40B4-BE49-F238E27FC236}">
                <a16:creationId xmlns:a16="http://schemas.microsoft.com/office/drawing/2014/main" id="{AA3C55D5-DE9E-EA99-0251-7B044C842CAB}"/>
              </a:ext>
            </a:extLst>
          </p:cNvPr>
          <p:cNvSpPr txBox="1">
            <a:spLocks noGrp="1"/>
          </p:cNvSpPr>
          <p:nvPr>
            <p:ph idx="1"/>
          </p:nvPr>
        </p:nvSpPr>
        <p:spPr>
          <a:xfrm>
            <a:off x="838203" y="1965530"/>
            <a:ext cx="10515600" cy="4262658"/>
          </a:xfrm>
          <a:prstGeom prst="rect">
            <a:avLst/>
          </a:prstGeom>
          <a:noFill/>
          <a:ln>
            <a:noFill/>
          </a:ln>
        </p:spPr>
        <p:txBody>
          <a:bodyPr vert="horz" wrap="square" lIns="91440" tIns="45720" rIns="91440" bIns="45720" anchor="t" anchorCtr="0" compatLnSpc="1">
            <a:normAutofit/>
          </a:bodyPr>
          <a:lstStyle/>
          <a:p>
            <a:pPr lvl="0">
              <a:lnSpc>
                <a:spcPct val="80000"/>
              </a:lnSpc>
              <a:buClr>
                <a:srgbClr val="009B48"/>
              </a:buClr>
            </a:pPr>
            <a:r>
              <a:rPr lang="en-US" sz="2400">
                <a:solidFill>
                  <a:srgbClr val="000000"/>
                </a:solidFill>
                <a:latin typeface="Calibri"/>
              </a:rPr>
              <a:t>Informs the person of:</a:t>
            </a:r>
          </a:p>
          <a:p>
            <a:pPr lvl="1">
              <a:lnSpc>
                <a:spcPct val="80000"/>
              </a:lnSpc>
              <a:spcBef>
                <a:spcPts val="1000"/>
              </a:spcBef>
            </a:pPr>
            <a:r>
              <a:rPr lang="en-US" sz="2000">
                <a:solidFill>
                  <a:srgbClr val="000000"/>
                </a:solidFill>
                <a:latin typeface="Calibri"/>
              </a:rPr>
              <a:t>Possible displacement and generally describes relocation payment(s) that may be available and procedures for obtaining payment. 49 CFR 24.203(a)(1).</a:t>
            </a:r>
          </a:p>
          <a:p>
            <a:pPr lvl="1">
              <a:lnSpc>
                <a:spcPct val="80000"/>
              </a:lnSpc>
              <a:spcBef>
                <a:spcPts val="1000"/>
              </a:spcBef>
            </a:pPr>
            <a:r>
              <a:rPr lang="en-US" sz="2000">
                <a:solidFill>
                  <a:srgbClr val="000000"/>
                </a:solidFill>
                <a:latin typeface="Calibri"/>
              </a:rPr>
              <a:t>That reasonable relocation advisory services will be given, including referrals to replacement properties, help in filing payment claims, and other necessary assistance to help relocation. 49 CFR 24.203(a)(2).</a:t>
            </a:r>
          </a:p>
          <a:p>
            <a:pPr lvl="1">
              <a:lnSpc>
                <a:spcPct val="80000"/>
              </a:lnSpc>
              <a:spcBef>
                <a:spcPts val="1000"/>
              </a:spcBef>
            </a:pPr>
            <a:r>
              <a:rPr lang="en-US" sz="2000">
                <a:solidFill>
                  <a:srgbClr val="000000"/>
                </a:solidFill>
                <a:latin typeface="Calibri"/>
              </a:rPr>
              <a:t>That no one will be required to move without at least 90 days’ advance written notice and that they cannot be required to move permanently unless at least one comparable replacement dwelling has been made available. 49 CFR 24.203(a)(3).</a:t>
            </a:r>
          </a:p>
          <a:p>
            <a:pPr lvl="1">
              <a:lnSpc>
                <a:spcPct val="80000"/>
              </a:lnSpc>
              <a:spcBef>
                <a:spcPts val="1000"/>
              </a:spcBef>
            </a:pPr>
            <a:r>
              <a:rPr lang="en-US" sz="2000">
                <a:solidFill>
                  <a:srgbClr val="000000"/>
                </a:solidFill>
                <a:latin typeface="Calibri"/>
              </a:rPr>
              <a:t>Anyone who is an alien not lawfully present is ineligible for relocation advisory services and relocation payments, unless such ineligibility would result in exceptional and extremely unusual hardship to a qualifying spouse, parent, or child. 49 CFR 24.203(a)(5).</a:t>
            </a:r>
          </a:p>
          <a:p>
            <a:pPr lvl="1">
              <a:lnSpc>
                <a:spcPct val="80000"/>
              </a:lnSpc>
              <a:spcBef>
                <a:spcPts val="1000"/>
              </a:spcBef>
            </a:pPr>
            <a:r>
              <a:rPr lang="en-US" sz="2000">
                <a:solidFill>
                  <a:srgbClr val="000000"/>
                </a:solidFill>
                <a:latin typeface="Calibri"/>
              </a:rPr>
              <a:t>Their right to appeal the program participant’s determination as to the person’s application for assistance. 49 CFR 24.203(a)(5). </a:t>
            </a:r>
          </a:p>
          <a:p>
            <a:pPr marL="0" lvl="0" indent="0">
              <a:lnSpc>
                <a:spcPct val="80000"/>
              </a:lnSpc>
              <a:buNone/>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S. Department of Housing and Urban Development Logo Vector - (.Ai ...">
            <a:extLst>
              <a:ext uri="{FF2B5EF4-FFF2-40B4-BE49-F238E27FC236}">
                <a16:creationId xmlns:a16="http://schemas.microsoft.com/office/drawing/2014/main" id="{8838E87E-1971-70D2-6CC4-393AD8973536}"/>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18" r="2518"/>
          <a:stretch/>
        </p:blipFill>
        <p:spPr bwMode="auto">
          <a:xfrm>
            <a:off x="8798569" y="2945722"/>
            <a:ext cx="3127730" cy="32935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065170-2022-82BC-0B45-D72EACF66DB5}"/>
              </a:ext>
            </a:extLst>
          </p:cNvPr>
          <p:cNvSpPr>
            <a:spLocks noGrp="1"/>
          </p:cNvSpPr>
          <p:nvPr>
            <p:ph type="title"/>
          </p:nvPr>
        </p:nvSpPr>
        <p:spPr>
          <a:xfrm>
            <a:off x="340408" y="707120"/>
            <a:ext cx="11511184" cy="1642969"/>
          </a:xfrm>
        </p:spPr>
        <p:txBody>
          <a:bodyPr vert="horz" lIns="84659" tIns="42330" rIns="84659" bIns="42330" rtlCol="0" anchor="b">
            <a:noAutofit/>
          </a:bodyPr>
          <a:lstStyle/>
          <a:p>
            <a:pPr defTabSz="846552"/>
            <a:r>
              <a:rPr lang="en-US" dirty="0"/>
              <a:t>The State of Mississippi administers and manages federal grant funding from the US Department of Housing and Urban Development (HUD)</a:t>
            </a:r>
          </a:p>
        </p:txBody>
      </p:sp>
      <p:sp>
        <p:nvSpPr>
          <p:cNvPr id="4" name="Text Placeholder 3">
            <a:extLst>
              <a:ext uri="{FF2B5EF4-FFF2-40B4-BE49-F238E27FC236}">
                <a16:creationId xmlns:a16="http://schemas.microsoft.com/office/drawing/2014/main" id="{7B688F1D-77BE-EC10-794C-37869C801C32}"/>
              </a:ext>
            </a:extLst>
          </p:cNvPr>
          <p:cNvSpPr>
            <a:spLocks noGrp="1"/>
          </p:cNvSpPr>
          <p:nvPr>
            <p:ph type="body" sz="half" idx="2"/>
          </p:nvPr>
        </p:nvSpPr>
        <p:spPr>
          <a:xfrm>
            <a:off x="2333002" y="2668556"/>
            <a:ext cx="7118647" cy="3678711"/>
          </a:xfrm>
        </p:spPr>
        <p:txBody>
          <a:bodyPr vert="horz" lIns="84659" tIns="42330" rIns="84659" bIns="42330" rtlCol="0" anchor="t">
            <a:normAutofit fontScale="92500" lnSpcReduction="10000"/>
          </a:bodyPr>
          <a:lstStyle/>
          <a:p>
            <a:pPr marL="264547" indent="-211638" defTabSz="846552">
              <a:lnSpc>
                <a:spcPct val="110000"/>
              </a:lnSpc>
              <a:buFont typeface="Arial" panose="020B0604020202020204" pitchFamily="34" charset="0"/>
              <a:buChar char="•"/>
            </a:pPr>
            <a:r>
              <a:rPr lang="en-US" sz="2400" dirty="0">
                <a:solidFill>
                  <a:srgbClr val="000000"/>
                </a:solidFill>
                <a:latin typeface="+mj-lt"/>
                <a:cs typeface="Calibri" panose="020F0502020204030204" pitchFamily="34" charset="0"/>
              </a:rPr>
              <a:t>Community Development Block Grant (CDBG) Entitlement Grant</a:t>
            </a:r>
          </a:p>
          <a:p>
            <a:pPr marL="264547" indent="-211638" defTabSz="846552">
              <a:lnSpc>
                <a:spcPct val="110000"/>
              </a:lnSpc>
              <a:buFont typeface="Arial" panose="020B0604020202020204" pitchFamily="34" charset="0"/>
              <a:buChar char="•"/>
            </a:pPr>
            <a:r>
              <a:rPr lang="en-US" sz="2400" dirty="0">
                <a:solidFill>
                  <a:srgbClr val="000000"/>
                </a:solidFill>
                <a:latin typeface="+mj-lt"/>
                <a:cs typeface="Calibri" panose="020F0502020204030204" pitchFamily="34" charset="0"/>
              </a:rPr>
              <a:t>Emergency Solutions Grant (ESG) Entitlement Grant</a:t>
            </a:r>
          </a:p>
          <a:p>
            <a:pPr marL="264547" indent="-211638" defTabSz="846552">
              <a:lnSpc>
                <a:spcPct val="110000"/>
              </a:lnSpc>
              <a:buFont typeface="Arial" panose="020B0604020202020204" pitchFamily="34" charset="0"/>
              <a:buChar char="•"/>
            </a:pPr>
            <a:r>
              <a:rPr lang="en-US" sz="2400" dirty="0">
                <a:solidFill>
                  <a:srgbClr val="000000"/>
                </a:solidFill>
                <a:latin typeface="+mj-lt"/>
                <a:cs typeface="Calibri" panose="020F0502020204030204" pitchFamily="34" charset="0"/>
              </a:rPr>
              <a:t>Housing Opportunity For Persons with Aids (HOPWA) Entitlement Grant</a:t>
            </a:r>
          </a:p>
          <a:p>
            <a:pPr marL="264547" indent="-211638" defTabSz="846552">
              <a:lnSpc>
                <a:spcPct val="110000"/>
              </a:lnSpc>
              <a:buFont typeface="Arial" panose="020B0604020202020204" pitchFamily="34" charset="0"/>
              <a:buChar char="•"/>
            </a:pPr>
            <a:r>
              <a:rPr lang="en-US" sz="2400" dirty="0">
                <a:solidFill>
                  <a:srgbClr val="000000"/>
                </a:solidFill>
                <a:latin typeface="+mj-lt"/>
                <a:cs typeface="Calibri" panose="020F0502020204030204" pitchFamily="34" charset="0"/>
              </a:rPr>
              <a:t>HOME Investment Partnerships Program (HOME) Entitlement Grant</a:t>
            </a:r>
          </a:p>
          <a:p>
            <a:pPr marL="264547" indent="-211638" defTabSz="846552">
              <a:lnSpc>
                <a:spcPct val="110000"/>
              </a:lnSpc>
              <a:buFont typeface="Arial" panose="020B0604020202020204" pitchFamily="34" charset="0"/>
              <a:buChar char="•"/>
            </a:pPr>
            <a:r>
              <a:rPr lang="en-US" sz="2400" dirty="0">
                <a:solidFill>
                  <a:srgbClr val="000000"/>
                </a:solidFill>
                <a:latin typeface="+mj-lt"/>
                <a:cs typeface="Calibri" panose="020F0502020204030204" pitchFamily="34" charset="0"/>
              </a:rPr>
              <a:t>Housing Trust Fund (HTF) Entitlement Grant</a:t>
            </a:r>
          </a:p>
        </p:txBody>
      </p:sp>
    </p:spTree>
    <p:extLst>
      <p:ext uri="{BB962C8B-B14F-4D97-AF65-F5344CB8AC3E}">
        <p14:creationId xmlns:p14="http://schemas.microsoft.com/office/powerpoint/2010/main" val="30945737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7E89D-953F-B48D-FA23-B569790A7511}"/>
              </a:ext>
            </a:extLst>
          </p:cNvPr>
          <p:cNvSpPr txBox="1">
            <a:spLocks noGrp="1"/>
          </p:cNvSpPr>
          <p:nvPr>
            <p:ph type="title"/>
          </p:nvPr>
        </p:nvSpPr>
        <p:spPr>
          <a:xfrm>
            <a:off x="2057619" y="1371709"/>
            <a:ext cx="7886279" cy="4571753"/>
          </a:xfrm>
          <a:prstGeom prst="rect">
            <a:avLst/>
          </a:prstGeom>
          <a:noFill/>
          <a:ln>
            <a:noFill/>
          </a:ln>
        </p:spPr>
        <p:txBody>
          <a:bodyPr vert="horz" wrap="square" lIns="91440" tIns="45720" rIns="91440" bIns="45720" anchor="ctr" anchorCtr="1" compatLnSpc="1">
            <a:normAutofit/>
          </a:bodyPr>
          <a:lstStyle/>
          <a:p>
            <a:pPr lvl="0" algn="ctr"/>
            <a:r>
              <a:rPr lang="en-US" sz="3200" b="1" dirty="0">
                <a:latin typeface="Arial"/>
                <a:cs typeface="Times New Roman" pitchFamily="18"/>
              </a:rPr>
              <a:t>MISSISSIPPI  DEVELOPMENT  AUTHORITY (MDA)</a:t>
            </a:r>
            <a:br>
              <a:rPr lang="en-US" sz="3200" dirty="0">
                <a:latin typeface="Arial"/>
                <a:cs typeface="Times New Roman" pitchFamily="18"/>
              </a:rPr>
            </a:br>
            <a:br>
              <a:rPr lang="en-US" sz="3200" dirty="0">
                <a:latin typeface="Arial"/>
                <a:cs typeface="Times New Roman" pitchFamily="18"/>
              </a:rPr>
            </a:br>
            <a:br>
              <a:rPr lang="en-US" sz="2222" dirty="0">
                <a:latin typeface="Arial"/>
                <a:cs typeface="Times New Roman" pitchFamily="18"/>
              </a:rPr>
            </a:br>
            <a:r>
              <a:rPr lang="en-US" sz="3200" dirty="0">
                <a:latin typeface="Arial"/>
                <a:cs typeface="Times New Roman" pitchFamily="18"/>
              </a:rPr>
              <a:t>The state’s </a:t>
            </a:r>
            <a:r>
              <a:rPr lang="en-US" sz="3200" b="1" dirty="0">
                <a:latin typeface="Arial"/>
                <a:cs typeface="Times New Roman" pitchFamily="18"/>
              </a:rPr>
              <a:t>economic</a:t>
            </a:r>
            <a:r>
              <a:rPr lang="en-US" sz="3200" dirty="0">
                <a:latin typeface="Arial"/>
                <a:cs typeface="Times New Roman" pitchFamily="18"/>
              </a:rPr>
              <a:t> and </a:t>
            </a:r>
            <a:r>
              <a:rPr lang="en-US" sz="3200" b="1" dirty="0">
                <a:latin typeface="Arial"/>
                <a:cs typeface="Times New Roman" pitchFamily="18"/>
              </a:rPr>
              <a:t>community</a:t>
            </a:r>
            <a:r>
              <a:rPr lang="en-US" sz="3200" dirty="0">
                <a:latin typeface="Arial"/>
                <a:cs typeface="Times New Roman" pitchFamily="18"/>
              </a:rPr>
              <a:t> development agency</a:t>
            </a:r>
            <a:br>
              <a:rPr lang="en-US" sz="2200" dirty="0">
                <a:latin typeface="Arial"/>
                <a:cs typeface="Times New Roman" pitchFamily="18"/>
              </a:rPr>
            </a:br>
            <a:br>
              <a:rPr lang="en-US" dirty="0">
                <a:latin typeface="Arial"/>
                <a:cs typeface="Arial" pitchFamily="34"/>
              </a:rPr>
            </a:br>
            <a:br>
              <a:rPr lang="en-US" dirty="0">
                <a:latin typeface="Franklin Gothic Medium" pitchFamily="34"/>
                <a:cs typeface="Arial" pitchFamily="34"/>
              </a:rPr>
            </a:br>
            <a:endParaRPr lang="en-US" dirty="0">
              <a:latin typeface="Franklin Gothic Medium" pitchFamily="34"/>
              <a:cs typeface="Arial" pitchFamily="34"/>
            </a:endParaRPr>
          </a:p>
        </p:txBody>
      </p:sp>
      <p:pic>
        <p:nvPicPr>
          <p:cNvPr id="3" name="Picture 2">
            <a:extLst>
              <a:ext uri="{FF2B5EF4-FFF2-40B4-BE49-F238E27FC236}">
                <a16:creationId xmlns:a16="http://schemas.microsoft.com/office/drawing/2014/main" id="{15CF5805-49DA-E571-FCBE-9E17E26DE89A}"/>
              </a:ext>
            </a:extLst>
          </p:cNvPr>
          <p:cNvPicPr>
            <a:picLocks noChangeAspect="1"/>
          </p:cNvPicPr>
          <p:nvPr/>
        </p:nvPicPr>
        <p:blipFill>
          <a:blip r:embed="rId2"/>
          <a:stretch>
            <a:fillRect/>
          </a:stretch>
        </p:blipFill>
        <p:spPr>
          <a:xfrm>
            <a:off x="0" y="0"/>
            <a:ext cx="12268203" cy="795043"/>
          </a:xfrm>
          <a:prstGeom prst="rect">
            <a:avLst/>
          </a:prstGeom>
          <a:noFill/>
          <a:ln cap="flat">
            <a:noFill/>
          </a:ln>
        </p:spPr>
      </p:pic>
      <p:pic>
        <p:nvPicPr>
          <p:cNvPr id="4" name="Picture 3">
            <a:extLst>
              <a:ext uri="{FF2B5EF4-FFF2-40B4-BE49-F238E27FC236}">
                <a16:creationId xmlns:a16="http://schemas.microsoft.com/office/drawing/2014/main" id="{6EFBF5FC-C55C-21ED-7214-3EBFDFC67039}"/>
              </a:ext>
            </a:extLst>
          </p:cNvPr>
          <p:cNvPicPr>
            <a:picLocks noChangeAspect="1"/>
          </p:cNvPicPr>
          <p:nvPr/>
        </p:nvPicPr>
        <p:blipFill>
          <a:blip r:embed="rId3"/>
          <a:stretch>
            <a:fillRect/>
          </a:stretch>
        </p:blipFill>
        <p:spPr>
          <a:xfrm>
            <a:off x="714941" y="52358"/>
            <a:ext cx="1727173" cy="690335"/>
          </a:xfrm>
          <a:prstGeom prst="rect">
            <a:avLst/>
          </a:prstGeom>
          <a:noFill/>
          <a:ln cap="flat">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DB923-9C86-348B-09EB-3BE1C481191B}"/>
              </a:ext>
            </a:extLst>
          </p:cNvPr>
          <p:cNvSpPr txBox="1">
            <a:spLocks noGrp="1"/>
          </p:cNvSpPr>
          <p:nvPr>
            <p:ph type="title"/>
          </p:nvPr>
        </p:nvSpPr>
        <p:spPr>
          <a:xfrm>
            <a:off x="2210013" y="2209803"/>
            <a:ext cx="7848176" cy="3276596"/>
          </a:xfrm>
          <a:prstGeom prst="rect">
            <a:avLst/>
          </a:prstGeom>
          <a:noFill/>
          <a:ln>
            <a:noFill/>
          </a:ln>
        </p:spPr>
        <p:txBody>
          <a:bodyPr vert="horz" wrap="square" lIns="91440" tIns="45720" rIns="91440" bIns="45720" anchor="ctr" anchorCtr="0" compatLnSpc="1">
            <a:normAutofit/>
          </a:bodyPr>
          <a:lstStyle/>
          <a:p>
            <a:pPr lvl="0"/>
            <a:r>
              <a:rPr lang="en-US" sz="2400">
                <a:latin typeface="Arial"/>
                <a:cs typeface="Times New Roman" pitchFamily="18"/>
              </a:rPr>
              <a:t>        </a:t>
            </a:r>
            <a:br>
              <a:rPr lang="en-US" sz="3600">
                <a:latin typeface="Arial"/>
                <a:cs typeface="Times New Roman" pitchFamily="18"/>
              </a:rPr>
            </a:br>
            <a:r>
              <a:rPr lang="en-US" sz="2500">
                <a:latin typeface="Arial"/>
                <a:cs typeface="Times New Roman" pitchFamily="18"/>
              </a:rPr>
              <a:t> </a:t>
            </a:r>
            <a:endParaRPr lang="en-US">
              <a:latin typeface="Franklin Gothic Medium" pitchFamily="34"/>
              <a:cs typeface="Arial" pitchFamily="34"/>
            </a:endParaRPr>
          </a:p>
        </p:txBody>
      </p:sp>
      <p:pic>
        <p:nvPicPr>
          <p:cNvPr id="3" name="Picture 6">
            <a:extLst>
              <a:ext uri="{FF2B5EF4-FFF2-40B4-BE49-F238E27FC236}">
                <a16:creationId xmlns:a16="http://schemas.microsoft.com/office/drawing/2014/main" id="{315D8570-DFF1-1086-4320-7C9C5FCB58E6}"/>
              </a:ext>
            </a:extLst>
          </p:cNvPr>
          <p:cNvPicPr>
            <a:picLocks noChangeAspect="1"/>
          </p:cNvPicPr>
          <p:nvPr/>
        </p:nvPicPr>
        <p:blipFill>
          <a:blip r:embed="rId2"/>
          <a:stretch>
            <a:fillRect/>
          </a:stretch>
        </p:blipFill>
        <p:spPr>
          <a:xfrm>
            <a:off x="9501512" y="5757135"/>
            <a:ext cx="626537" cy="575733"/>
          </a:xfrm>
          <a:prstGeom prst="rect">
            <a:avLst/>
          </a:prstGeom>
          <a:noFill/>
          <a:ln cap="flat">
            <a:noFill/>
          </a:ln>
        </p:spPr>
      </p:pic>
      <p:pic>
        <p:nvPicPr>
          <p:cNvPr id="4" name="Picture 2">
            <a:extLst>
              <a:ext uri="{FF2B5EF4-FFF2-40B4-BE49-F238E27FC236}">
                <a16:creationId xmlns:a16="http://schemas.microsoft.com/office/drawing/2014/main" id="{94CDF4D8-677C-50E4-090D-D68A7172AFEC}"/>
              </a:ext>
            </a:extLst>
          </p:cNvPr>
          <p:cNvPicPr>
            <a:picLocks noChangeAspect="1"/>
          </p:cNvPicPr>
          <p:nvPr/>
        </p:nvPicPr>
        <p:blipFill>
          <a:blip r:embed="rId3"/>
          <a:stretch>
            <a:fillRect/>
          </a:stretch>
        </p:blipFill>
        <p:spPr>
          <a:xfrm>
            <a:off x="0" y="0"/>
            <a:ext cx="12296778" cy="760881"/>
          </a:xfrm>
          <a:prstGeom prst="rect">
            <a:avLst/>
          </a:prstGeom>
          <a:noFill/>
          <a:ln cap="flat">
            <a:noFill/>
          </a:ln>
        </p:spPr>
      </p:pic>
      <p:pic>
        <p:nvPicPr>
          <p:cNvPr id="5" name="Picture 3">
            <a:extLst>
              <a:ext uri="{FF2B5EF4-FFF2-40B4-BE49-F238E27FC236}">
                <a16:creationId xmlns:a16="http://schemas.microsoft.com/office/drawing/2014/main" id="{75899A27-2C2C-26C2-DB47-51B3DC6AA45C}"/>
              </a:ext>
            </a:extLst>
          </p:cNvPr>
          <p:cNvPicPr>
            <a:picLocks noChangeAspect="1"/>
          </p:cNvPicPr>
          <p:nvPr/>
        </p:nvPicPr>
        <p:blipFill>
          <a:blip r:embed="rId4"/>
          <a:stretch>
            <a:fillRect/>
          </a:stretch>
        </p:blipFill>
        <p:spPr>
          <a:xfrm>
            <a:off x="1933581" y="56738"/>
            <a:ext cx="1727173" cy="690335"/>
          </a:xfrm>
          <a:prstGeom prst="rect">
            <a:avLst/>
          </a:prstGeom>
          <a:noFill/>
          <a:ln cap="flat">
            <a:noFill/>
          </a:ln>
        </p:spPr>
      </p:pic>
      <p:sp>
        <p:nvSpPr>
          <p:cNvPr id="6" name="TextBox 4">
            <a:extLst>
              <a:ext uri="{FF2B5EF4-FFF2-40B4-BE49-F238E27FC236}">
                <a16:creationId xmlns:a16="http://schemas.microsoft.com/office/drawing/2014/main" id="{997D5189-A9E0-69FA-F704-BF1483261CCC}"/>
              </a:ext>
            </a:extLst>
          </p:cNvPr>
          <p:cNvSpPr txBox="1"/>
          <p:nvPr/>
        </p:nvSpPr>
        <p:spPr>
          <a:xfrm>
            <a:off x="1981203" y="990596"/>
            <a:ext cx="8305796" cy="107721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000000"/>
                </a:solidFill>
                <a:uFillTx/>
                <a:latin typeface="Calibri"/>
                <a:cs typeface="Times New Roman" pitchFamily="18"/>
              </a:rPr>
              <a:t>Community Development Block Grant      (CDBG)</a:t>
            </a:r>
            <a:endParaRPr lang="en-US" sz="1800" b="0" i="0" u="none" strike="noStrike" kern="1200" cap="none" spc="0" baseline="0">
              <a:solidFill>
                <a:srgbClr val="253746"/>
              </a:solidFill>
              <a:uFillTx/>
              <a:latin typeface="Arial"/>
            </a:endParaRPr>
          </a:p>
        </p:txBody>
      </p:sp>
      <p:sp>
        <p:nvSpPr>
          <p:cNvPr id="7" name="TextBox 7">
            <a:extLst>
              <a:ext uri="{FF2B5EF4-FFF2-40B4-BE49-F238E27FC236}">
                <a16:creationId xmlns:a16="http://schemas.microsoft.com/office/drawing/2014/main" id="{68258AA1-57A9-3CE9-FD23-6A0A5E27867B}"/>
              </a:ext>
            </a:extLst>
          </p:cNvPr>
          <p:cNvSpPr txBox="1"/>
          <p:nvPr/>
        </p:nvSpPr>
        <p:spPr>
          <a:xfrm>
            <a:off x="3012243" y="2590796"/>
            <a:ext cx="6167509" cy="3670365"/>
          </a:xfrm>
          <a:prstGeom prst="rect">
            <a:avLst/>
          </a:prstGeom>
          <a:noFill/>
          <a:ln cap="flat">
            <a:noFill/>
          </a:ln>
        </p:spPr>
        <p:txBody>
          <a:bodyPr vert="horz" wrap="square" lIns="91440" tIns="45720" rIns="91440" bIns="45720" anchor="t" anchorCtr="0" compatLnSpc="1">
            <a:spAutoFit/>
          </a:bodyPr>
          <a:lstStyle/>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600" b="0" i="0" u="none" strike="noStrike" kern="1200" cap="none" spc="0" baseline="0">
                <a:solidFill>
                  <a:srgbClr val="000000"/>
                </a:solidFill>
                <a:uFillTx/>
                <a:latin typeface="Calibri"/>
                <a:cs typeface="Times New Roman" pitchFamily="18"/>
              </a:rPr>
              <a:t>Housing and Community Development Act of 1974, as amended (42 USC 5301 et seq.).  </a:t>
            </a:r>
          </a:p>
          <a:p>
            <a:pPr marL="457200" marR="0" lvl="0" indent="-457200" algn="l" defTabSz="914400" rtl="0" fontAlgn="auto" hangingPunct="1">
              <a:lnSpc>
                <a:spcPct val="15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600" b="0" i="0" u="none" strike="noStrike" kern="1200" cap="none" spc="0" baseline="0">
                <a:solidFill>
                  <a:srgbClr val="000000"/>
                </a:solidFill>
                <a:uFillTx/>
                <a:latin typeface="Calibri"/>
                <a:cs typeface="Times New Roman" pitchFamily="18"/>
              </a:rPr>
              <a:t>24 CFR Part 570  </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500" b="0" i="0" u="none" strike="noStrike" kern="1200" cap="none" spc="0" baseline="0">
                <a:solidFill>
                  <a:srgbClr val="000000"/>
                </a:solidFill>
                <a:uFillTx/>
                <a:latin typeface="Calibri"/>
                <a:cs typeface="Times New Roman" pitchFamily="18"/>
              </a:rPr>
              <a:t>National Objective:  Benefit low-and-moderate income individuals and families.</a:t>
            </a:r>
            <a:br>
              <a:rPr lang="en-US" sz="4751" b="0" i="0" u="none" strike="noStrike" kern="1200" cap="none" spc="0" baseline="0">
                <a:solidFill>
                  <a:srgbClr val="000000"/>
                </a:solidFill>
                <a:uFillTx/>
                <a:latin typeface="Calibri"/>
              </a:rPr>
            </a:br>
            <a:br>
              <a:rPr lang="en-US" sz="4751" b="0" i="0" u="none" strike="noStrike" kern="1200" cap="none" spc="0" baseline="0">
                <a:solidFill>
                  <a:srgbClr val="000000"/>
                </a:solidFill>
                <a:uFillTx/>
                <a:latin typeface="Calibri Light"/>
              </a:rPr>
            </a:br>
            <a:endParaRPr lang="en-US" sz="1800" b="0" i="0" u="none" strike="noStrike" kern="1200" cap="none" spc="0" baseline="0">
              <a:solidFill>
                <a:srgbClr val="253746"/>
              </a:solidFill>
              <a:uFillTx/>
              <a:latin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32267B7-3963-FE9A-5693-C72DC7A0E1C9}"/>
              </a:ext>
            </a:extLst>
          </p:cNvPr>
          <p:cNvSpPr txBox="1">
            <a:spLocks noGrp="1"/>
          </p:cNvSpPr>
          <p:nvPr>
            <p:ph type="body" idx="4294967295"/>
          </p:nvPr>
        </p:nvSpPr>
        <p:spPr>
          <a:xfrm>
            <a:off x="842967" y="781053"/>
            <a:ext cx="10120314" cy="5524503"/>
          </a:xfrm>
        </p:spPr>
        <p:txBody>
          <a:bodyPr/>
          <a:lstStyle/>
          <a:p>
            <a:pPr marL="0" lvl="0" indent="0" algn="ctr">
              <a:lnSpc>
                <a:spcPct val="70000"/>
              </a:lnSpc>
              <a:buNone/>
            </a:pPr>
            <a:r>
              <a:rPr lang="en-US" sz="2700" dirty="0"/>
              <a:t>CDBG 2026 Overview </a:t>
            </a:r>
          </a:p>
          <a:p>
            <a:pPr marL="0" lvl="0" indent="0">
              <a:lnSpc>
                <a:spcPct val="70000"/>
              </a:lnSpc>
              <a:buNone/>
            </a:pPr>
            <a:endParaRPr lang="en-US" sz="1400" dirty="0"/>
          </a:p>
          <a:p>
            <a:pPr marL="0" lvl="0" indent="0" algn="ctr">
              <a:lnSpc>
                <a:spcPct val="100000"/>
              </a:lnSpc>
              <a:spcBef>
                <a:spcPts val="900"/>
              </a:spcBef>
              <a:buNone/>
            </a:pPr>
            <a:r>
              <a:rPr lang="en-US" sz="1800" b="1" u="sng" dirty="0"/>
              <a:t>National Objective: Benefit 51% Low- and Moderate-Income Individuals or Families</a:t>
            </a:r>
          </a:p>
          <a:p>
            <a:pPr lvl="0">
              <a:lnSpc>
                <a:spcPct val="100000"/>
              </a:lnSpc>
            </a:pPr>
            <a:endParaRPr lang="en-US" sz="1800" u="sng" dirty="0"/>
          </a:p>
          <a:p>
            <a:pPr lvl="0">
              <a:lnSpc>
                <a:spcPct val="100000"/>
              </a:lnSpc>
            </a:pPr>
            <a:r>
              <a:rPr lang="en-US" sz="1800" b="1" dirty="0"/>
              <a:t>Eligible Applicants</a:t>
            </a:r>
            <a:r>
              <a:rPr lang="en-US" sz="1800" dirty="0"/>
              <a:t>: Incorporated municipalities and counties (</a:t>
            </a:r>
            <a:r>
              <a:rPr lang="en-US" sz="1800" i="1" dirty="0"/>
              <a:t>excluding</a:t>
            </a:r>
            <a:r>
              <a:rPr lang="en-US" sz="1800" dirty="0"/>
              <a:t> </a:t>
            </a:r>
            <a:r>
              <a:rPr lang="en-US" sz="1800" i="1" dirty="0"/>
              <a:t>entitlements</a:t>
            </a:r>
            <a:r>
              <a:rPr lang="en-US" sz="1800" dirty="0"/>
              <a:t>: </a:t>
            </a:r>
            <a:r>
              <a:rPr lang="en-US" sz="1800" i="1" dirty="0"/>
              <a:t>Biloxi, Gulfport, Hattiesburg, Jackson, Moss Point, and Pascagoula</a:t>
            </a:r>
            <a:r>
              <a:rPr lang="en-US" sz="1800" dirty="0"/>
              <a:t>)</a:t>
            </a:r>
          </a:p>
          <a:p>
            <a:pPr marL="0" lvl="0" indent="0">
              <a:lnSpc>
                <a:spcPct val="100000"/>
              </a:lnSpc>
              <a:buNone/>
            </a:pPr>
            <a:endParaRPr lang="en-US" sz="1100" dirty="0"/>
          </a:p>
          <a:p>
            <a:pPr lvl="0">
              <a:lnSpc>
                <a:spcPct val="100000"/>
              </a:lnSpc>
            </a:pPr>
            <a:r>
              <a:rPr lang="en-US" sz="1800" b="1" dirty="0"/>
              <a:t>Economic Development Projects</a:t>
            </a:r>
            <a:r>
              <a:rPr lang="en-US" sz="1800" dirty="0"/>
              <a:t>	</a:t>
            </a:r>
          </a:p>
          <a:p>
            <a:pPr lvl="1">
              <a:lnSpc>
                <a:spcPct val="100000"/>
              </a:lnSpc>
            </a:pPr>
            <a:r>
              <a:rPr lang="en-US" sz="1800" dirty="0"/>
              <a:t>Minimum Job Creation: 20 net new jobs created</a:t>
            </a:r>
          </a:p>
          <a:p>
            <a:pPr lvl="1">
              <a:lnSpc>
                <a:spcPct val="100000"/>
              </a:lnSpc>
            </a:pPr>
            <a:r>
              <a:rPr lang="en-US" sz="1800" dirty="0"/>
              <a:t>Grant Amount: Maximum of $25,000 per job up to $2,500,000</a:t>
            </a:r>
          </a:p>
          <a:p>
            <a:pPr marL="457200" lvl="1" indent="0">
              <a:lnSpc>
                <a:spcPct val="100000"/>
              </a:lnSpc>
              <a:buNone/>
            </a:pPr>
            <a:endParaRPr lang="en-US" sz="1100" dirty="0"/>
          </a:p>
          <a:p>
            <a:pPr lvl="0">
              <a:lnSpc>
                <a:spcPct val="100000"/>
              </a:lnSpc>
            </a:pPr>
            <a:r>
              <a:rPr lang="en-US" sz="1800" b="1" dirty="0"/>
              <a:t>Public Facilities Projects</a:t>
            </a:r>
          </a:p>
          <a:p>
            <a:pPr lvl="1">
              <a:lnSpc>
                <a:spcPct val="100000"/>
              </a:lnSpc>
            </a:pPr>
            <a:r>
              <a:rPr lang="en-US" sz="1800" dirty="0"/>
              <a:t>Small Government Category- local governments less than 3,500 pop.</a:t>
            </a:r>
          </a:p>
          <a:p>
            <a:pPr lvl="2">
              <a:lnSpc>
                <a:spcPct val="100000"/>
              </a:lnSpc>
            </a:pPr>
            <a:r>
              <a:rPr lang="en-US" sz="1800" dirty="0"/>
              <a:t>Maximum Grant Size $600,000</a:t>
            </a:r>
          </a:p>
          <a:p>
            <a:pPr lvl="1">
              <a:lnSpc>
                <a:spcPct val="100000"/>
              </a:lnSpc>
            </a:pPr>
            <a:r>
              <a:rPr lang="en-US" sz="1800" dirty="0"/>
              <a:t>Regular Government Category- all local units of government</a:t>
            </a:r>
          </a:p>
          <a:p>
            <a:pPr lvl="2">
              <a:lnSpc>
                <a:spcPct val="100000"/>
              </a:lnSpc>
            </a:pPr>
            <a:r>
              <a:rPr lang="en-US" sz="1800" dirty="0"/>
              <a:t>Maximum Grant Size $750,000</a:t>
            </a:r>
          </a:p>
        </p:txBody>
      </p:sp>
      <p:pic>
        <p:nvPicPr>
          <p:cNvPr id="3" name="Picture 2" descr="N:\FORMS\HUD House.jpg">
            <a:extLst>
              <a:ext uri="{FF2B5EF4-FFF2-40B4-BE49-F238E27FC236}">
                <a16:creationId xmlns:a16="http://schemas.microsoft.com/office/drawing/2014/main" id="{B2983548-713F-6058-DE52-1E3938CB1BF3}"/>
              </a:ext>
            </a:extLst>
          </p:cNvPr>
          <p:cNvPicPr>
            <a:picLocks noChangeAspect="1"/>
          </p:cNvPicPr>
          <p:nvPr/>
        </p:nvPicPr>
        <p:blipFill>
          <a:blip r:embed="rId3"/>
          <a:srcRect/>
          <a:stretch>
            <a:fillRect/>
          </a:stretch>
        </p:blipFill>
        <p:spPr>
          <a:xfrm>
            <a:off x="9525003" y="5943600"/>
            <a:ext cx="685800" cy="723903"/>
          </a:xfrm>
          <a:prstGeom prst="rect">
            <a:avLst/>
          </a:prstGeom>
          <a:noFill/>
          <a:ln cap="flat">
            <a:noFill/>
          </a:ln>
        </p:spPr>
      </p:pic>
      <p:pic>
        <p:nvPicPr>
          <p:cNvPr id="4" name="Picture 4">
            <a:extLst>
              <a:ext uri="{FF2B5EF4-FFF2-40B4-BE49-F238E27FC236}">
                <a16:creationId xmlns:a16="http://schemas.microsoft.com/office/drawing/2014/main" id="{0C6BAFE0-6739-AF16-F4AB-D565FA6C01CC}"/>
              </a:ext>
            </a:extLst>
          </p:cNvPr>
          <p:cNvPicPr>
            <a:picLocks noChangeAspect="1"/>
          </p:cNvPicPr>
          <p:nvPr/>
        </p:nvPicPr>
        <p:blipFill>
          <a:blip r:embed="rId4"/>
          <a:stretch>
            <a:fillRect/>
          </a:stretch>
        </p:blipFill>
        <p:spPr>
          <a:xfrm>
            <a:off x="0" y="-94137"/>
            <a:ext cx="12296778" cy="760881"/>
          </a:xfrm>
          <a:prstGeom prst="rect">
            <a:avLst/>
          </a:prstGeom>
          <a:noFill/>
          <a:ln cap="flat">
            <a:noFill/>
          </a:ln>
        </p:spPr>
      </p:pic>
      <p:pic>
        <p:nvPicPr>
          <p:cNvPr id="5" name="Picture 5">
            <a:extLst>
              <a:ext uri="{FF2B5EF4-FFF2-40B4-BE49-F238E27FC236}">
                <a16:creationId xmlns:a16="http://schemas.microsoft.com/office/drawing/2014/main" id="{6437CFEC-F84B-A60E-7677-E6243FB0D74B}"/>
              </a:ext>
            </a:extLst>
          </p:cNvPr>
          <p:cNvPicPr>
            <a:picLocks noChangeAspect="1"/>
          </p:cNvPicPr>
          <p:nvPr/>
        </p:nvPicPr>
        <p:blipFill>
          <a:blip r:embed="rId5"/>
          <a:stretch>
            <a:fillRect/>
          </a:stretch>
        </p:blipFill>
        <p:spPr>
          <a:xfrm>
            <a:off x="1296463" y="-28254"/>
            <a:ext cx="1731416" cy="695008"/>
          </a:xfrm>
          <a:prstGeom prst="rect">
            <a:avLst/>
          </a:prstGeom>
          <a:noFill/>
          <a:ln cap="flat">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A2CE6F8-F067-2A4C-4074-297C922F7244}"/>
              </a:ext>
            </a:extLst>
          </p:cNvPr>
          <p:cNvSpPr txBox="1">
            <a:spLocks noGrp="1"/>
          </p:cNvSpPr>
          <p:nvPr>
            <p:ph type="body" idx="4294967295"/>
          </p:nvPr>
        </p:nvSpPr>
        <p:spPr>
          <a:xfrm>
            <a:off x="0" y="1014417"/>
            <a:ext cx="12020546" cy="4953003"/>
          </a:xfrm>
        </p:spPr>
        <p:txBody>
          <a:bodyPr/>
          <a:lstStyle/>
          <a:p>
            <a:pPr lvl="0" algn="ctr">
              <a:buNone/>
            </a:pPr>
            <a:r>
              <a:rPr lang="en-US" sz="4000" b="1">
                <a:latin typeface="Calibri" pitchFamily="34"/>
                <a:ea typeface="Calibri" pitchFamily="34"/>
                <a:cs typeface="Calibri" pitchFamily="34"/>
              </a:rPr>
              <a:t>Public Facilities Strategies:</a:t>
            </a:r>
          </a:p>
          <a:p>
            <a:pPr marL="0" lvl="0" indent="0" algn="ctr">
              <a:buNone/>
            </a:pPr>
            <a:r>
              <a:rPr lang="en-US" b="1">
                <a:latin typeface="Calibri" pitchFamily="34"/>
                <a:ea typeface="Calibri" pitchFamily="34"/>
                <a:cs typeface="Calibri" pitchFamily="34"/>
              </a:rPr>
              <a:t>Improve the quality of Mississippi’s infrastructure and public facilities</a:t>
            </a:r>
          </a:p>
          <a:p>
            <a:pPr marL="1028700" lvl="2" indent="-342900">
              <a:lnSpc>
                <a:spcPct val="150000"/>
              </a:lnSpc>
            </a:pPr>
            <a:r>
              <a:rPr lang="en-US" sz="2800">
                <a:latin typeface="Calibri" pitchFamily="34"/>
                <a:ea typeface="Calibri" pitchFamily="34"/>
                <a:cs typeface="Calibri" pitchFamily="34"/>
              </a:rPr>
              <a:t>Improvement of Local Community Living Environment</a:t>
            </a:r>
          </a:p>
          <a:p>
            <a:pPr marL="1028700" lvl="2" indent="-342900">
              <a:lnSpc>
                <a:spcPct val="110000"/>
              </a:lnSpc>
            </a:pPr>
            <a:r>
              <a:rPr lang="en-US" sz="2800">
                <a:latin typeface="Calibri" pitchFamily="34"/>
                <a:ea typeface="Calibri" pitchFamily="34"/>
                <a:cs typeface="Calibri" pitchFamily="34"/>
              </a:rPr>
              <a:t>Construction, rehabilitation or improvement of community service facilities</a:t>
            </a:r>
          </a:p>
          <a:p>
            <a:pPr marL="1028700" lvl="2" indent="-342900"/>
            <a:r>
              <a:rPr lang="en-US" sz="2800">
                <a:latin typeface="Calibri" pitchFamily="34"/>
                <a:ea typeface="Calibri" pitchFamily="34"/>
                <a:cs typeface="Calibri" pitchFamily="34"/>
              </a:rPr>
              <a:t>Eliminating conditions detrimental to health, safety and public welfare</a:t>
            </a:r>
          </a:p>
          <a:p>
            <a:pPr marL="0" lvl="0" indent="0">
              <a:buNone/>
            </a:pPr>
            <a:endParaRPr lang="en-US"/>
          </a:p>
        </p:txBody>
      </p:sp>
      <p:pic>
        <p:nvPicPr>
          <p:cNvPr id="3" name="Picture 2">
            <a:extLst>
              <a:ext uri="{FF2B5EF4-FFF2-40B4-BE49-F238E27FC236}">
                <a16:creationId xmlns:a16="http://schemas.microsoft.com/office/drawing/2014/main" id="{A24EF365-724F-9C5B-F3B7-D25E7DDC6C29}"/>
              </a:ext>
            </a:extLst>
          </p:cNvPr>
          <p:cNvPicPr>
            <a:picLocks noChangeAspect="1"/>
          </p:cNvPicPr>
          <p:nvPr/>
        </p:nvPicPr>
        <p:blipFill>
          <a:blip r:embed="rId3"/>
          <a:srcRect/>
          <a:stretch>
            <a:fillRect/>
          </a:stretch>
        </p:blipFill>
        <p:spPr>
          <a:xfrm>
            <a:off x="9496574" y="5781138"/>
            <a:ext cx="628650" cy="571500"/>
          </a:xfrm>
          <a:prstGeom prst="rect">
            <a:avLst/>
          </a:prstGeom>
          <a:noFill/>
          <a:ln cap="flat">
            <a:noFill/>
          </a:ln>
        </p:spPr>
      </p:pic>
      <p:pic>
        <p:nvPicPr>
          <p:cNvPr id="4" name="Picture 1">
            <a:extLst>
              <a:ext uri="{FF2B5EF4-FFF2-40B4-BE49-F238E27FC236}">
                <a16:creationId xmlns:a16="http://schemas.microsoft.com/office/drawing/2014/main" id="{D8589360-93A3-5CA7-E995-C62293F93B38}"/>
              </a:ext>
            </a:extLst>
          </p:cNvPr>
          <p:cNvPicPr>
            <a:picLocks noChangeAspect="1"/>
          </p:cNvPicPr>
          <p:nvPr/>
        </p:nvPicPr>
        <p:blipFill>
          <a:blip r:embed="rId4"/>
          <a:stretch>
            <a:fillRect/>
          </a:stretch>
        </p:blipFill>
        <p:spPr>
          <a:xfrm>
            <a:off x="0" y="60569"/>
            <a:ext cx="1731416" cy="695008"/>
          </a:xfrm>
          <a:prstGeom prst="rect">
            <a:avLst/>
          </a:prstGeom>
          <a:noFill/>
          <a:ln cap="flat">
            <a:noFill/>
          </a:ln>
        </p:spPr>
      </p:pic>
      <p:pic>
        <p:nvPicPr>
          <p:cNvPr id="5" name="Picture 3">
            <a:extLst>
              <a:ext uri="{FF2B5EF4-FFF2-40B4-BE49-F238E27FC236}">
                <a16:creationId xmlns:a16="http://schemas.microsoft.com/office/drawing/2014/main" id="{725F4517-BA6B-C0E1-5F66-F96D39D91E91}"/>
              </a:ext>
            </a:extLst>
          </p:cNvPr>
          <p:cNvPicPr>
            <a:picLocks noChangeAspect="1"/>
          </p:cNvPicPr>
          <p:nvPr/>
        </p:nvPicPr>
        <p:blipFill>
          <a:blip r:embed="rId5"/>
          <a:stretch>
            <a:fillRect/>
          </a:stretch>
        </p:blipFill>
        <p:spPr>
          <a:xfrm>
            <a:off x="0" y="0"/>
            <a:ext cx="12191996" cy="755577"/>
          </a:xfrm>
          <a:prstGeom prst="rect">
            <a:avLst/>
          </a:prstGeom>
          <a:noFill/>
          <a:ln cap="flat">
            <a:noFill/>
          </a:ln>
        </p:spPr>
      </p:pic>
      <p:pic>
        <p:nvPicPr>
          <p:cNvPr id="6" name="Picture 5">
            <a:extLst>
              <a:ext uri="{FF2B5EF4-FFF2-40B4-BE49-F238E27FC236}">
                <a16:creationId xmlns:a16="http://schemas.microsoft.com/office/drawing/2014/main" id="{5C367D6F-3CFE-7508-EA5A-C1C107FEA5A7}"/>
              </a:ext>
            </a:extLst>
          </p:cNvPr>
          <p:cNvPicPr>
            <a:picLocks noChangeAspect="1"/>
          </p:cNvPicPr>
          <p:nvPr/>
        </p:nvPicPr>
        <p:blipFill>
          <a:blip r:embed="rId6"/>
          <a:stretch>
            <a:fillRect/>
          </a:stretch>
        </p:blipFill>
        <p:spPr>
          <a:xfrm>
            <a:off x="420166" y="60569"/>
            <a:ext cx="1731416" cy="695008"/>
          </a:xfrm>
          <a:prstGeom prst="rect">
            <a:avLst/>
          </a:prstGeom>
          <a:noFill/>
          <a:ln cap="flat">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3F72AD7-F836-D94E-36C8-F85953CC96E9}"/>
              </a:ext>
            </a:extLst>
          </p:cNvPr>
          <p:cNvSpPr txBox="1">
            <a:spLocks noGrp="1"/>
          </p:cNvSpPr>
          <p:nvPr>
            <p:ph type="body" idx="4294967295"/>
          </p:nvPr>
        </p:nvSpPr>
        <p:spPr>
          <a:xfrm>
            <a:off x="533396" y="1990191"/>
            <a:ext cx="10858500" cy="4076696"/>
          </a:xfrm>
        </p:spPr>
        <p:txBody>
          <a:bodyPr/>
          <a:lstStyle/>
          <a:p>
            <a:pPr lvl="0" algn="ctr">
              <a:buNone/>
            </a:pPr>
            <a:endParaRPr lang="en-US" b="1">
              <a:latin typeface="Calibri" pitchFamily="34"/>
              <a:ea typeface="Calibri" pitchFamily="34"/>
              <a:cs typeface="Calibri" pitchFamily="34"/>
            </a:endParaRPr>
          </a:p>
          <a:p>
            <a:pPr lvl="0"/>
            <a:r>
              <a:rPr lang="en-US">
                <a:latin typeface="Calibri" pitchFamily="34"/>
                <a:ea typeface="Calibri" pitchFamily="34"/>
                <a:cs typeface="Calibri" pitchFamily="34"/>
              </a:rPr>
              <a:t>Create, expand, and retain jobs for lower-income persons</a:t>
            </a:r>
          </a:p>
          <a:p>
            <a:pPr lvl="0"/>
            <a:endParaRPr lang="en-US">
              <a:latin typeface="Calibri" pitchFamily="34"/>
              <a:ea typeface="Calibri" pitchFamily="34"/>
              <a:cs typeface="Calibri" pitchFamily="34"/>
            </a:endParaRPr>
          </a:p>
          <a:p>
            <a:pPr lvl="0"/>
            <a:r>
              <a:rPr lang="en-US">
                <a:latin typeface="Calibri" pitchFamily="34"/>
                <a:ea typeface="Calibri" pitchFamily="34"/>
                <a:cs typeface="Calibri" pitchFamily="34"/>
              </a:rPr>
              <a:t>Create or expand employment at for-profit businesses</a:t>
            </a:r>
          </a:p>
          <a:p>
            <a:pPr lvl="0"/>
            <a:endParaRPr lang="en-US">
              <a:latin typeface="Calibri" pitchFamily="34"/>
              <a:ea typeface="Calibri" pitchFamily="34"/>
              <a:cs typeface="Calibri" pitchFamily="34"/>
            </a:endParaRPr>
          </a:p>
          <a:p>
            <a:pPr lvl="0"/>
            <a:r>
              <a:rPr lang="en-US">
                <a:latin typeface="Calibri" pitchFamily="34"/>
                <a:ea typeface="Calibri" pitchFamily="34"/>
                <a:cs typeface="Calibri" pitchFamily="34"/>
              </a:rPr>
              <a:t>Invest in eligible infrastructure that supports better-paying jobs for Mississippians</a:t>
            </a:r>
          </a:p>
          <a:p>
            <a:pPr marL="0" lvl="0" indent="0">
              <a:buNone/>
            </a:pPr>
            <a:endParaRPr lang="en-US"/>
          </a:p>
        </p:txBody>
      </p:sp>
      <p:pic>
        <p:nvPicPr>
          <p:cNvPr id="3" name="Picture 2">
            <a:extLst>
              <a:ext uri="{FF2B5EF4-FFF2-40B4-BE49-F238E27FC236}">
                <a16:creationId xmlns:a16="http://schemas.microsoft.com/office/drawing/2014/main" id="{04C71CEF-E562-96CB-56AF-0A10BD1EF629}"/>
              </a:ext>
            </a:extLst>
          </p:cNvPr>
          <p:cNvPicPr>
            <a:picLocks noChangeAspect="1"/>
          </p:cNvPicPr>
          <p:nvPr/>
        </p:nvPicPr>
        <p:blipFill>
          <a:blip r:embed="rId3"/>
          <a:srcRect/>
          <a:stretch>
            <a:fillRect/>
          </a:stretch>
        </p:blipFill>
        <p:spPr>
          <a:xfrm>
            <a:off x="9496574" y="5781138"/>
            <a:ext cx="628650" cy="571500"/>
          </a:xfrm>
          <a:prstGeom prst="rect">
            <a:avLst/>
          </a:prstGeom>
          <a:noFill/>
          <a:ln cap="flat">
            <a:noFill/>
          </a:ln>
        </p:spPr>
      </p:pic>
      <p:sp>
        <p:nvSpPr>
          <p:cNvPr id="4" name="TextBox 1">
            <a:extLst>
              <a:ext uri="{FF2B5EF4-FFF2-40B4-BE49-F238E27FC236}">
                <a16:creationId xmlns:a16="http://schemas.microsoft.com/office/drawing/2014/main" id="{61182BE7-C183-DD87-899B-BBB7A52A960F}"/>
              </a:ext>
            </a:extLst>
          </p:cNvPr>
          <p:cNvSpPr txBox="1"/>
          <p:nvPr/>
        </p:nvSpPr>
        <p:spPr>
          <a:xfrm>
            <a:off x="2066772" y="1143000"/>
            <a:ext cx="7839224" cy="707882"/>
          </a:xfrm>
          <a:prstGeom prst="rect">
            <a:avLst/>
          </a:prstGeom>
          <a:noFill/>
          <a:ln cap="flat">
            <a:noFill/>
          </a:ln>
        </p:spPr>
        <p:txBody>
          <a:bodyPr vert="horz" wrap="square" lIns="91440" tIns="45720" rIns="91440" bIns="45720" anchor="t" anchorCtr="1" compatLnSpc="1">
            <a:spAutoFit/>
          </a:bodyPr>
          <a:lstStyle/>
          <a:p>
            <a:pPr marL="342900" marR="0" lvl="0" indent="-342900" algn="ctr"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4000" b="1" i="0" u="none" strike="noStrike" kern="1200" cap="none" spc="0" baseline="0">
                <a:solidFill>
                  <a:srgbClr val="000000"/>
                </a:solidFill>
                <a:uFillTx/>
                <a:latin typeface="Calibri" pitchFamily="34"/>
                <a:ea typeface="Calibri" pitchFamily="34"/>
                <a:cs typeface="Calibri" pitchFamily="34"/>
              </a:rPr>
              <a:t>Economic Development Strategies:</a:t>
            </a:r>
          </a:p>
        </p:txBody>
      </p:sp>
      <p:pic>
        <p:nvPicPr>
          <p:cNvPr id="5" name="Picture 3">
            <a:extLst>
              <a:ext uri="{FF2B5EF4-FFF2-40B4-BE49-F238E27FC236}">
                <a16:creationId xmlns:a16="http://schemas.microsoft.com/office/drawing/2014/main" id="{5D58EF37-4306-B36C-CD14-C12C2FE63854}"/>
              </a:ext>
            </a:extLst>
          </p:cNvPr>
          <p:cNvPicPr>
            <a:picLocks noChangeAspect="1"/>
          </p:cNvPicPr>
          <p:nvPr/>
        </p:nvPicPr>
        <p:blipFill>
          <a:blip r:embed="rId4"/>
          <a:stretch>
            <a:fillRect/>
          </a:stretch>
        </p:blipFill>
        <p:spPr>
          <a:xfrm>
            <a:off x="0" y="0"/>
            <a:ext cx="12191996" cy="755907"/>
          </a:xfrm>
          <a:prstGeom prst="rect">
            <a:avLst/>
          </a:prstGeom>
          <a:noFill/>
          <a:ln cap="flat">
            <a:noFill/>
          </a:ln>
        </p:spPr>
      </p:pic>
      <p:pic>
        <p:nvPicPr>
          <p:cNvPr id="6" name="Picture 5">
            <a:extLst>
              <a:ext uri="{FF2B5EF4-FFF2-40B4-BE49-F238E27FC236}">
                <a16:creationId xmlns:a16="http://schemas.microsoft.com/office/drawing/2014/main" id="{5DAC01C8-DBDD-2FCE-BD71-F02E91A5D7B8}"/>
              </a:ext>
            </a:extLst>
          </p:cNvPr>
          <p:cNvPicPr>
            <a:picLocks noChangeAspect="1"/>
          </p:cNvPicPr>
          <p:nvPr/>
        </p:nvPicPr>
        <p:blipFill>
          <a:blip r:embed="rId5"/>
          <a:stretch>
            <a:fillRect/>
          </a:stretch>
        </p:blipFill>
        <p:spPr>
          <a:xfrm>
            <a:off x="533396" y="30842"/>
            <a:ext cx="1731416" cy="695008"/>
          </a:xfrm>
          <a:prstGeom prst="rect">
            <a:avLst/>
          </a:prstGeom>
          <a:noFill/>
          <a:ln cap="flat">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DA5779F-35E7-158A-27E4-BAFA0B54AE23}"/>
              </a:ext>
            </a:extLst>
          </p:cNvPr>
          <p:cNvSpPr txBox="1">
            <a:spLocks noGrp="1"/>
          </p:cNvSpPr>
          <p:nvPr>
            <p:ph type="body" idx="4294967295"/>
          </p:nvPr>
        </p:nvSpPr>
        <p:spPr>
          <a:xfrm>
            <a:off x="381003" y="1143000"/>
            <a:ext cx="11249021" cy="4525959"/>
          </a:xfrm>
        </p:spPr>
        <p:txBody>
          <a:bodyPr/>
          <a:lstStyle/>
          <a:p>
            <a:pPr marL="0" lvl="0" indent="0" algn="ctr">
              <a:lnSpc>
                <a:spcPct val="70000"/>
              </a:lnSpc>
              <a:buNone/>
            </a:pPr>
            <a:r>
              <a:rPr lang="en-US" sz="4400"/>
              <a:t>CDBG Compliance Overview </a:t>
            </a:r>
          </a:p>
          <a:p>
            <a:pPr marL="0" lvl="0" indent="0">
              <a:lnSpc>
                <a:spcPct val="70000"/>
              </a:lnSpc>
              <a:buNone/>
            </a:pPr>
            <a:endParaRPr lang="en-US" sz="2200"/>
          </a:p>
          <a:p>
            <a:pPr lvl="0">
              <a:lnSpc>
                <a:spcPct val="70000"/>
              </a:lnSpc>
            </a:pPr>
            <a:r>
              <a:rPr lang="en-US" sz="2200"/>
              <a:t>All Sub-recipients will be monitored at least once over the life of a funded project. </a:t>
            </a:r>
          </a:p>
          <a:p>
            <a:pPr marL="0" lvl="0" indent="0">
              <a:lnSpc>
                <a:spcPct val="70000"/>
              </a:lnSpc>
              <a:buNone/>
            </a:pPr>
            <a:endParaRPr lang="en-US" sz="1500"/>
          </a:p>
          <a:p>
            <a:pPr lvl="0">
              <a:lnSpc>
                <a:spcPct val="70000"/>
              </a:lnSpc>
            </a:pPr>
            <a:r>
              <a:rPr lang="en-US" sz="2200"/>
              <a:t>A Risk Assessment will be performed on all Sub-recipients to determine program progress and compliance. </a:t>
            </a:r>
          </a:p>
          <a:p>
            <a:pPr marL="0" lvl="0" indent="0">
              <a:lnSpc>
                <a:spcPct val="70000"/>
              </a:lnSpc>
              <a:buNone/>
            </a:pPr>
            <a:endParaRPr lang="en-US" sz="1500"/>
          </a:p>
          <a:p>
            <a:pPr lvl="0">
              <a:lnSpc>
                <a:spcPct val="70000"/>
              </a:lnSpc>
            </a:pPr>
            <a:r>
              <a:rPr lang="en-US" sz="2200"/>
              <a:t>MDA will continue to Affirmatively Further Fair Housing by supporting local fair housing efforts, non-profit partnerships, and thru MDA sponsored trainings and outreach efforts. </a:t>
            </a:r>
          </a:p>
          <a:p>
            <a:pPr marL="0" lvl="0" indent="0">
              <a:lnSpc>
                <a:spcPct val="70000"/>
              </a:lnSpc>
              <a:buNone/>
            </a:pPr>
            <a:endParaRPr lang="en-US" sz="2200"/>
          </a:p>
          <a:p>
            <a:pPr lvl="0">
              <a:lnSpc>
                <a:spcPct val="70000"/>
              </a:lnSpc>
            </a:pPr>
            <a:r>
              <a:rPr lang="en-US" sz="2200"/>
              <a:t>MDA will ensure Sub-recipients Affirmatively Further Fair Housing within their respective communities as required by the federal funds received.  </a:t>
            </a:r>
          </a:p>
        </p:txBody>
      </p:sp>
      <p:pic>
        <p:nvPicPr>
          <p:cNvPr id="3" name="Picture 2" descr="N:\FORMS\HUD House.jpg">
            <a:extLst>
              <a:ext uri="{FF2B5EF4-FFF2-40B4-BE49-F238E27FC236}">
                <a16:creationId xmlns:a16="http://schemas.microsoft.com/office/drawing/2014/main" id="{6940694A-1E91-1D44-491C-865DD14F5391}"/>
              </a:ext>
            </a:extLst>
          </p:cNvPr>
          <p:cNvPicPr>
            <a:picLocks noChangeAspect="1"/>
          </p:cNvPicPr>
          <p:nvPr/>
        </p:nvPicPr>
        <p:blipFill>
          <a:blip r:embed="rId3"/>
          <a:srcRect/>
          <a:stretch>
            <a:fillRect/>
          </a:stretch>
        </p:blipFill>
        <p:spPr>
          <a:xfrm>
            <a:off x="9525003" y="5943600"/>
            <a:ext cx="685800" cy="723903"/>
          </a:xfrm>
          <a:prstGeom prst="rect">
            <a:avLst/>
          </a:prstGeom>
          <a:noFill/>
          <a:ln cap="flat">
            <a:noFill/>
          </a:ln>
        </p:spPr>
      </p:pic>
      <p:pic>
        <p:nvPicPr>
          <p:cNvPr id="4" name="Picture 1">
            <a:extLst>
              <a:ext uri="{FF2B5EF4-FFF2-40B4-BE49-F238E27FC236}">
                <a16:creationId xmlns:a16="http://schemas.microsoft.com/office/drawing/2014/main" id="{CD90C7A7-00DE-45C4-C615-929D3E339481}"/>
              </a:ext>
            </a:extLst>
          </p:cNvPr>
          <p:cNvPicPr>
            <a:picLocks noChangeAspect="1"/>
          </p:cNvPicPr>
          <p:nvPr/>
        </p:nvPicPr>
        <p:blipFill>
          <a:blip r:embed="rId4"/>
          <a:stretch>
            <a:fillRect/>
          </a:stretch>
        </p:blipFill>
        <p:spPr>
          <a:xfrm>
            <a:off x="0" y="0"/>
            <a:ext cx="12191996" cy="755907"/>
          </a:xfrm>
          <a:prstGeom prst="rect">
            <a:avLst/>
          </a:prstGeom>
          <a:noFill/>
          <a:ln cap="flat">
            <a:noFill/>
          </a:ln>
        </p:spPr>
      </p:pic>
      <p:pic>
        <p:nvPicPr>
          <p:cNvPr id="5" name="Picture 4">
            <a:extLst>
              <a:ext uri="{FF2B5EF4-FFF2-40B4-BE49-F238E27FC236}">
                <a16:creationId xmlns:a16="http://schemas.microsoft.com/office/drawing/2014/main" id="{692B4F50-9D1F-40D5-636B-EBE9BB85CB5C}"/>
              </a:ext>
            </a:extLst>
          </p:cNvPr>
          <p:cNvPicPr>
            <a:picLocks noChangeAspect="1"/>
          </p:cNvPicPr>
          <p:nvPr/>
        </p:nvPicPr>
        <p:blipFill>
          <a:blip r:embed="rId5"/>
          <a:stretch>
            <a:fillRect/>
          </a:stretch>
        </p:blipFill>
        <p:spPr>
          <a:xfrm>
            <a:off x="839263" y="60899"/>
            <a:ext cx="1731416" cy="695008"/>
          </a:xfrm>
          <a:prstGeom prst="rect">
            <a:avLst/>
          </a:prstGeom>
          <a:noFill/>
          <a:ln cap="flat">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31472-7664-3253-D225-186100D984E5}"/>
              </a:ext>
            </a:extLst>
          </p:cNvPr>
          <p:cNvSpPr txBox="1">
            <a:spLocks noGrp="1"/>
          </p:cNvSpPr>
          <p:nvPr>
            <p:ph type="title" idx="4294967295"/>
          </p:nvPr>
        </p:nvSpPr>
        <p:spPr>
          <a:xfrm>
            <a:off x="2019507" y="2493907"/>
            <a:ext cx="7886700" cy="2971800"/>
          </a:xfrm>
        </p:spPr>
        <p:txBody>
          <a:bodyPr>
            <a:normAutofit fontScale="90000"/>
          </a:bodyPr>
          <a:lstStyle/>
          <a:p>
            <a:pPr lvl="0"/>
            <a:r>
              <a:rPr lang="en-US" sz="1800" dirty="0">
                <a:latin typeface="Times New Roman" pitchFamily="18"/>
                <a:cs typeface="Times New Roman" pitchFamily="18"/>
              </a:rPr>
              <a:t>             </a:t>
            </a:r>
            <a:br>
              <a:rPr lang="en-US" sz="1800" dirty="0">
                <a:latin typeface="Times New Roman" pitchFamily="18"/>
                <a:cs typeface="Times New Roman" pitchFamily="18"/>
              </a:rPr>
            </a:br>
            <a:br>
              <a:rPr lang="en-US" sz="1800" dirty="0">
                <a:latin typeface="Times New Roman" pitchFamily="18"/>
                <a:cs typeface="Times New Roman" pitchFamily="18"/>
              </a:rPr>
            </a:br>
            <a:br>
              <a:rPr lang="en-US" sz="1800" dirty="0">
                <a:latin typeface="Times New Roman" pitchFamily="18"/>
                <a:cs typeface="Times New Roman" pitchFamily="18"/>
              </a:rPr>
            </a:br>
            <a:br>
              <a:rPr lang="en-US" sz="1800" dirty="0">
                <a:latin typeface="Times New Roman" pitchFamily="18"/>
                <a:cs typeface="Times New Roman" pitchFamily="18"/>
              </a:rPr>
            </a:br>
            <a:br>
              <a:rPr lang="en-US" sz="1800" dirty="0">
                <a:latin typeface="Times New Roman" pitchFamily="18"/>
                <a:cs typeface="Times New Roman" pitchFamily="18"/>
              </a:rPr>
            </a:br>
            <a:br>
              <a:rPr lang="en-US" sz="1800" dirty="0">
                <a:latin typeface="Times New Roman" pitchFamily="18"/>
                <a:cs typeface="Times New Roman" pitchFamily="18"/>
              </a:rPr>
            </a:br>
            <a:r>
              <a:rPr lang="en-US" sz="2100" dirty="0">
                <a:latin typeface="Times New Roman" pitchFamily="18"/>
                <a:cs typeface="Times New Roman" pitchFamily="18"/>
              </a:rPr>
              <a:t>	       </a:t>
            </a:r>
            <a:r>
              <a:rPr lang="en-US" sz="2100" b="1" dirty="0">
                <a:latin typeface="Calibri" pitchFamily="34"/>
                <a:ea typeface="Calibri" pitchFamily="34"/>
                <a:cs typeface="Calibri" pitchFamily="34"/>
              </a:rPr>
              <a:t>Appropriated annually since 1983</a:t>
            </a:r>
            <a:br>
              <a:rPr lang="en-US" sz="2100" dirty="0">
                <a:latin typeface="Calibri" pitchFamily="34"/>
                <a:ea typeface="Calibri" pitchFamily="34"/>
                <a:cs typeface="Calibri" pitchFamily="34"/>
              </a:rPr>
            </a:br>
            <a:br>
              <a:rPr lang="en-US" sz="2100" dirty="0">
                <a:latin typeface="Calibri" pitchFamily="34"/>
                <a:ea typeface="Calibri" pitchFamily="34"/>
                <a:cs typeface="Calibri" pitchFamily="34"/>
              </a:rPr>
            </a:br>
            <a:r>
              <a:rPr lang="en-US" sz="2100" dirty="0">
                <a:latin typeface="Calibri" pitchFamily="34"/>
                <a:ea typeface="Calibri" pitchFamily="34"/>
                <a:cs typeface="Calibri" pitchFamily="34"/>
              </a:rPr>
              <a:t>•  Allocation $30,348,258 in 1983 (Initial Year Allocation)</a:t>
            </a:r>
            <a:br>
              <a:rPr lang="en-US" sz="2100" dirty="0">
                <a:latin typeface="Calibri" pitchFamily="34"/>
                <a:ea typeface="Calibri" pitchFamily="34"/>
                <a:cs typeface="Calibri" pitchFamily="34"/>
              </a:rPr>
            </a:br>
            <a:br>
              <a:rPr lang="en-US" sz="2100" dirty="0">
                <a:latin typeface="Calibri" pitchFamily="34"/>
                <a:ea typeface="Calibri" pitchFamily="34"/>
                <a:cs typeface="Calibri" pitchFamily="34"/>
              </a:rPr>
            </a:br>
            <a:r>
              <a:rPr lang="en-US" sz="2100" dirty="0">
                <a:latin typeface="Calibri" pitchFamily="34"/>
                <a:ea typeface="Calibri" pitchFamily="34"/>
                <a:cs typeface="Calibri" pitchFamily="34"/>
              </a:rPr>
              <a:t>•  Allocation $40,273,000 in 1994 (High Year Allocation)</a:t>
            </a:r>
            <a:br>
              <a:rPr lang="en-US" sz="2100" dirty="0">
                <a:latin typeface="Calibri" pitchFamily="34"/>
                <a:ea typeface="Calibri" pitchFamily="34"/>
                <a:cs typeface="Calibri" pitchFamily="34"/>
              </a:rPr>
            </a:br>
            <a:br>
              <a:rPr lang="en-US" sz="2100" dirty="0">
                <a:latin typeface="Calibri" pitchFamily="34"/>
                <a:ea typeface="Calibri" pitchFamily="34"/>
                <a:cs typeface="Calibri" pitchFamily="34"/>
              </a:rPr>
            </a:br>
            <a:r>
              <a:rPr lang="en-US" sz="2100" dirty="0">
                <a:latin typeface="Calibri" pitchFamily="34"/>
                <a:ea typeface="Calibri" pitchFamily="34"/>
                <a:cs typeface="Calibri" pitchFamily="34"/>
              </a:rPr>
              <a:t>•  Allocation $23,612,470 in 2026 (This Year’s Allocation)</a:t>
            </a:r>
            <a:br>
              <a:rPr lang="en-US" sz="2100" dirty="0">
                <a:latin typeface="Calibri" pitchFamily="34"/>
                <a:ea typeface="Calibri" pitchFamily="34"/>
                <a:cs typeface="Calibri" pitchFamily="34"/>
              </a:rPr>
            </a:br>
            <a:br>
              <a:rPr lang="en-US" sz="2100" dirty="0">
                <a:latin typeface="Calibri" pitchFamily="34"/>
                <a:ea typeface="Calibri" pitchFamily="34"/>
                <a:cs typeface="Calibri" pitchFamily="34"/>
              </a:rPr>
            </a:br>
            <a:br>
              <a:rPr lang="en-US" sz="3600" dirty="0">
                <a:latin typeface="Franklin Gothic Medium" pitchFamily="34"/>
                <a:cs typeface="Arial" pitchFamily="34"/>
              </a:rPr>
            </a:br>
            <a:br>
              <a:rPr lang="en-US" sz="3600" dirty="0">
                <a:latin typeface="Franklin Gothic Medium" pitchFamily="34"/>
                <a:cs typeface="Arial" pitchFamily="34"/>
              </a:rPr>
            </a:br>
            <a:endParaRPr lang="en-US" sz="3600" dirty="0">
              <a:latin typeface="Franklin Gothic Medium" pitchFamily="34"/>
              <a:cs typeface="Arial" pitchFamily="34"/>
            </a:endParaRPr>
          </a:p>
        </p:txBody>
      </p:sp>
      <p:pic>
        <p:nvPicPr>
          <p:cNvPr id="3" name="Picture 2">
            <a:extLst>
              <a:ext uri="{FF2B5EF4-FFF2-40B4-BE49-F238E27FC236}">
                <a16:creationId xmlns:a16="http://schemas.microsoft.com/office/drawing/2014/main" id="{DE9A1488-2E51-A5E3-1632-7B828CE68519}"/>
              </a:ext>
            </a:extLst>
          </p:cNvPr>
          <p:cNvPicPr>
            <a:picLocks noChangeAspect="1"/>
          </p:cNvPicPr>
          <p:nvPr/>
        </p:nvPicPr>
        <p:blipFill>
          <a:blip r:embed="rId2"/>
          <a:stretch>
            <a:fillRect/>
          </a:stretch>
        </p:blipFill>
        <p:spPr>
          <a:xfrm>
            <a:off x="9623474" y="5898236"/>
            <a:ext cx="626537" cy="575733"/>
          </a:xfrm>
          <a:prstGeom prst="rect">
            <a:avLst/>
          </a:prstGeom>
          <a:noFill/>
          <a:ln cap="flat">
            <a:noFill/>
          </a:ln>
        </p:spPr>
      </p:pic>
      <p:pic>
        <p:nvPicPr>
          <p:cNvPr id="4" name="Picture 3">
            <a:extLst>
              <a:ext uri="{FF2B5EF4-FFF2-40B4-BE49-F238E27FC236}">
                <a16:creationId xmlns:a16="http://schemas.microsoft.com/office/drawing/2014/main" id="{11C7BDD5-8E67-9024-DB13-D63FCF919612}"/>
              </a:ext>
            </a:extLst>
          </p:cNvPr>
          <p:cNvPicPr>
            <a:picLocks noChangeAspect="1"/>
          </p:cNvPicPr>
          <p:nvPr/>
        </p:nvPicPr>
        <p:blipFill>
          <a:blip r:embed="rId3"/>
          <a:stretch>
            <a:fillRect/>
          </a:stretch>
        </p:blipFill>
        <p:spPr>
          <a:xfrm>
            <a:off x="0" y="0"/>
            <a:ext cx="12191996" cy="760881"/>
          </a:xfrm>
          <a:prstGeom prst="rect">
            <a:avLst/>
          </a:prstGeom>
          <a:noFill/>
          <a:ln cap="flat">
            <a:noFill/>
          </a:ln>
        </p:spPr>
      </p:pic>
      <p:pic>
        <p:nvPicPr>
          <p:cNvPr id="5" name="Picture 4">
            <a:extLst>
              <a:ext uri="{FF2B5EF4-FFF2-40B4-BE49-F238E27FC236}">
                <a16:creationId xmlns:a16="http://schemas.microsoft.com/office/drawing/2014/main" id="{547833F6-2C4E-9207-856D-3CBB108DD95E}"/>
              </a:ext>
            </a:extLst>
          </p:cNvPr>
          <p:cNvPicPr>
            <a:picLocks noChangeAspect="1"/>
          </p:cNvPicPr>
          <p:nvPr/>
        </p:nvPicPr>
        <p:blipFill>
          <a:blip r:embed="rId4"/>
          <a:stretch>
            <a:fillRect/>
          </a:stretch>
        </p:blipFill>
        <p:spPr>
          <a:xfrm>
            <a:off x="476256" y="35277"/>
            <a:ext cx="1727173" cy="690335"/>
          </a:xfrm>
          <a:prstGeom prst="rect">
            <a:avLst/>
          </a:prstGeom>
          <a:noFill/>
          <a:ln cap="flat">
            <a:noFill/>
          </a:ln>
        </p:spPr>
      </p:pic>
      <p:sp>
        <p:nvSpPr>
          <p:cNvPr id="6" name="TextBox 5">
            <a:extLst>
              <a:ext uri="{FF2B5EF4-FFF2-40B4-BE49-F238E27FC236}">
                <a16:creationId xmlns:a16="http://schemas.microsoft.com/office/drawing/2014/main" id="{F4616FAE-244A-EF06-30B7-02A6B1C66EE8}"/>
              </a:ext>
            </a:extLst>
          </p:cNvPr>
          <p:cNvSpPr txBox="1"/>
          <p:nvPr/>
        </p:nvSpPr>
        <p:spPr>
          <a:xfrm>
            <a:off x="1933581" y="1200424"/>
            <a:ext cx="7619996" cy="107721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253746"/>
                </a:solidFill>
                <a:uFillTx/>
                <a:latin typeface="Calibri" pitchFamily="34"/>
                <a:ea typeface="Calibri" pitchFamily="34"/>
                <a:cs typeface="Calibri" pitchFamily="34"/>
              </a:rPr>
              <a:t>Mississippi Historical CDBG Funding Overview</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CA360ED-32D2-9858-D94E-250E75EFD826}"/>
              </a:ext>
            </a:extLst>
          </p:cNvPr>
          <p:cNvSpPr txBox="1">
            <a:spLocks noGrp="1"/>
          </p:cNvSpPr>
          <p:nvPr>
            <p:ph type="body" idx="4294967295"/>
          </p:nvPr>
        </p:nvSpPr>
        <p:spPr>
          <a:xfrm>
            <a:off x="876296" y="1099474"/>
            <a:ext cx="10915650" cy="5327651"/>
          </a:xfrm>
        </p:spPr>
        <p:txBody>
          <a:bodyPr/>
          <a:lstStyle/>
          <a:p>
            <a:pPr marL="0" lvl="0" indent="0" algn="ctr">
              <a:buNone/>
            </a:pPr>
            <a:r>
              <a:rPr lang="en-US"/>
              <a:t>2024 Consolidated Annual Performance and Evaluation Report (CAPER)</a:t>
            </a:r>
          </a:p>
          <a:p>
            <a:pPr marL="0" lvl="0" indent="0" algn="ctr">
              <a:buNone/>
            </a:pPr>
            <a:r>
              <a:rPr lang="en-US" sz="1800"/>
              <a:t>Reporting Period:  July 1, 2024  - June 30, 2025</a:t>
            </a:r>
          </a:p>
          <a:p>
            <a:pPr marL="0" lvl="0" indent="0" algn="ctr">
              <a:buNone/>
            </a:pPr>
            <a:endParaRPr lang="en-US" sz="1600"/>
          </a:p>
          <a:p>
            <a:pPr lvl="0">
              <a:lnSpc>
                <a:spcPct val="150000"/>
              </a:lnSpc>
            </a:pPr>
            <a:r>
              <a:rPr lang="en-US" sz="2400"/>
              <a:t>CDBG Funds Expended $24,057,657.80</a:t>
            </a:r>
          </a:p>
          <a:p>
            <a:pPr lvl="0" algn="just">
              <a:lnSpc>
                <a:spcPct val="150000"/>
              </a:lnSpc>
            </a:pPr>
            <a:r>
              <a:rPr lang="en-US" sz="2400"/>
              <a:t>CDBG Economic Development Program created  278 jobs.</a:t>
            </a:r>
          </a:p>
          <a:p>
            <a:pPr lvl="0">
              <a:lnSpc>
                <a:spcPct val="150000"/>
              </a:lnSpc>
            </a:pPr>
            <a:r>
              <a:rPr lang="en-US" sz="2400"/>
              <a:t>CDBG funds were also used by local governments to provide public facilities and infrastructure improvements in low and moderate-income areas. 42,134 persons were assisted for this purpose during the 2024 program year.  </a:t>
            </a:r>
          </a:p>
        </p:txBody>
      </p:sp>
      <p:pic>
        <p:nvPicPr>
          <p:cNvPr id="3" name="Picture 1">
            <a:extLst>
              <a:ext uri="{FF2B5EF4-FFF2-40B4-BE49-F238E27FC236}">
                <a16:creationId xmlns:a16="http://schemas.microsoft.com/office/drawing/2014/main" id="{FC3B52B5-E7E3-4F3D-4FF7-375354CE48E5}"/>
              </a:ext>
            </a:extLst>
          </p:cNvPr>
          <p:cNvPicPr>
            <a:picLocks noChangeAspect="1"/>
          </p:cNvPicPr>
          <p:nvPr/>
        </p:nvPicPr>
        <p:blipFill>
          <a:blip r:embed="rId3"/>
          <a:stretch>
            <a:fillRect/>
          </a:stretch>
        </p:blipFill>
        <p:spPr>
          <a:xfrm>
            <a:off x="0" y="0"/>
            <a:ext cx="12191996" cy="761996"/>
          </a:xfrm>
          <a:prstGeom prst="rect">
            <a:avLst/>
          </a:prstGeom>
          <a:noFill/>
          <a:ln cap="flat">
            <a:noFill/>
          </a:ln>
        </p:spPr>
      </p:pic>
      <p:pic>
        <p:nvPicPr>
          <p:cNvPr id="4" name="Picture 2">
            <a:extLst>
              <a:ext uri="{FF2B5EF4-FFF2-40B4-BE49-F238E27FC236}">
                <a16:creationId xmlns:a16="http://schemas.microsoft.com/office/drawing/2014/main" id="{3266829E-CDCE-F844-8457-C00D34BA992C}"/>
              </a:ext>
            </a:extLst>
          </p:cNvPr>
          <p:cNvPicPr>
            <a:picLocks noChangeAspect="1"/>
          </p:cNvPicPr>
          <p:nvPr/>
        </p:nvPicPr>
        <p:blipFill>
          <a:blip r:embed="rId4"/>
          <a:stretch>
            <a:fillRect/>
          </a:stretch>
        </p:blipFill>
        <p:spPr>
          <a:xfrm>
            <a:off x="591616" y="86419"/>
            <a:ext cx="1731416" cy="688908"/>
          </a:xfrm>
          <a:prstGeom prst="rect">
            <a:avLst/>
          </a:prstGeom>
          <a:noFill/>
          <a:ln cap="flat">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B19600D3-F0E5-0C47-A801-548E1664A1B9}"/>
              </a:ext>
            </a:extLst>
          </p:cNvPr>
          <p:cNvGraphicFramePr>
            <a:graphicFrameLocks noGrp="1"/>
          </p:cNvGraphicFramePr>
          <p:nvPr>
            <p:extLst>
              <p:ext uri="{D42A27DB-BD31-4B8C-83A1-F6EECF244321}">
                <p14:modId xmlns:p14="http://schemas.microsoft.com/office/powerpoint/2010/main" val="3345844666"/>
              </p:ext>
            </p:extLst>
          </p:nvPr>
        </p:nvGraphicFramePr>
        <p:xfrm>
          <a:off x="1600200" y="1128717"/>
          <a:ext cx="8359781" cy="5252026"/>
        </p:xfrm>
        <a:graphic>
          <a:graphicData uri="http://schemas.openxmlformats.org/drawingml/2006/table">
            <a:tbl>
              <a:tblPr firstRow="1" bandRow="1">
                <a:effectLst/>
              </a:tblPr>
              <a:tblGrid>
                <a:gridCol w="2511765">
                  <a:extLst>
                    <a:ext uri="{9D8B030D-6E8A-4147-A177-3AD203B41FA5}">
                      <a16:colId xmlns:a16="http://schemas.microsoft.com/office/drawing/2014/main" val="1761368615"/>
                    </a:ext>
                  </a:extLst>
                </a:gridCol>
                <a:gridCol w="2303766">
                  <a:extLst>
                    <a:ext uri="{9D8B030D-6E8A-4147-A177-3AD203B41FA5}">
                      <a16:colId xmlns:a16="http://schemas.microsoft.com/office/drawing/2014/main" val="856477644"/>
                    </a:ext>
                  </a:extLst>
                </a:gridCol>
                <a:gridCol w="1772125">
                  <a:extLst>
                    <a:ext uri="{9D8B030D-6E8A-4147-A177-3AD203B41FA5}">
                      <a16:colId xmlns:a16="http://schemas.microsoft.com/office/drawing/2014/main" val="169337667"/>
                    </a:ext>
                  </a:extLst>
                </a:gridCol>
                <a:gridCol w="1772125">
                  <a:extLst>
                    <a:ext uri="{9D8B030D-6E8A-4147-A177-3AD203B41FA5}">
                      <a16:colId xmlns:a16="http://schemas.microsoft.com/office/drawing/2014/main" val="3929696591"/>
                    </a:ext>
                  </a:extLst>
                </a:gridCol>
              </a:tblGrid>
              <a:tr h="554190">
                <a:tc gridSpan="4">
                  <a:txBody>
                    <a:bodyPr/>
                    <a:lstStyle/>
                    <a:p>
                      <a:pPr lvl="0" algn="ctr"/>
                      <a:r>
                        <a:rPr lang="en-US" sz="2700" b="1">
                          <a:solidFill>
                            <a:srgbClr val="FFFFFF"/>
                          </a:solidFill>
                        </a:rPr>
                        <a:t>ACCOMPLISHMENTS</a:t>
                      </a:r>
                      <a:r>
                        <a:rPr lang="en-US" sz="2700" b="1" baseline="0">
                          <a:solidFill>
                            <a:srgbClr val="FFFFFF"/>
                          </a:solidFill>
                        </a:rPr>
                        <a:t> FOR 2025 CDBG</a:t>
                      </a:r>
                      <a:endParaRPr lang="en-US" sz="2700" b="1">
                        <a:solidFill>
                          <a:srgbClr val="FFFFFF"/>
                        </a:solidFill>
                      </a:endParaRP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567FA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83698246"/>
                  </a:ext>
                </a:extLst>
              </a:tr>
              <a:tr h="659986">
                <a:tc>
                  <a:txBody>
                    <a:bodyPr/>
                    <a:lstStyle/>
                    <a:p>
                      <a:pPr lvl="0"/>
                      <a:r>
                        <a:rPr lang="en-US" sz="1800" b="1">
                          <a:solidFill>
                            <a:srgbClr val="253746"/>
                          </a:solidFill>
                        </a:rPr>
                        <a:t>Program</a:t>
                      </a:r>
                      <a:r>
                        <a:rPr lang="en-US" sz="1800" b="1" baseline="0">
                          <a:solidFill>
                            <a:srgbClr val="253746"/>
                          </a:solidFill>
                        </a:rPr>
                        <a:t> Categories</a:t>
                      </a:r>
                      <a:endParaRPr lang="en-US" sz="1800" b="1">
                        <a:solidFill>
                          <a:srgbClr val="253746"/>
                        </a:solidFill>
                      </a:endParaRP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lgn="ctr"/>
                      <a:r>
                        <a:rPr lang="en-US" sz="1800" b="1">
                          <a:solidFill>
                            <a:srgbClr val="253746"/>
                          </a:solidFill>
                        </a:rPr>
                        <a:t>Category</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lgn="ctr"/>
                      <a:r>
                        <a:rPr lang="en-US" sz="1800" b="1">
                          <a:solidFill>
                            <a:srgbClr val="253746"/>
                          </a:solidFill>
                        </a:rPr>
                        <a:t>Projects Funded</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lgn="ctr"/>
                      <a:r>
                        <a:rPr lang="en-US" sz="1800" b="1">
                          <a:solidFill>
                            <a:srgbClr val="253746"/>
                          </a:solidFill>
                        </a:rPr>
                        <a:t> Project</a:t>
                      </a:r>
                    </a:p>
                    <a:p>
                      <a:pPr lvl="0" algn="ctr"/>
                      <a:r>
                        <a:rPr lang="en-US" sz="1800" b="1">
                          <a:solidFill>
                            <a:srgbClr val="253746"/>
                          </a:solidFill>
                        </a:rPr>
                        <a:t>Amounts</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extLst>
                  <a:ext uri="{0D108BD9-81ED-4DB2-BD59-A6C34878D82A}">
                    <a16:rowId xmlns:a16="http://schemas.microsoft.com/office/drawing/2014/main" val="2201757732"/>
                  </a:ext>
                </a:extLst>
              </a:tr>
              <a:tr h="382374">
                <a:tc>
                  <a:txBody>
                    <a:bodyPr/>
                    <a:lstStyle/>
                    <a:p>
                      <a:pPr lvl="0"/>
                      <a:r>
                        <a:rPr lang="en-US" sz="1800" b="0"/>
                        <a:t>Public Facilities</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endParaRPr lang="en-US" sz="1800"/>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lgn="ctr"/>
                      <a:endParaRPr lang="en-US" sz="1800"/>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lgn="ctr"/>
                      <a:endParaRPr lang="en-US" sz="1800"/>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extLst>
                  <a:ext uri="{0D108BD9-81ED-4DB2-BD59-A6C34878D82A}">
                    <a16:rowId xmlns:a16="http://schemas.microsoft.com/office/drawing/2014/main" val="1027072927"/>
                  </a:ext>
                </a:extLst>
              </a:tr>
              <a:tr h="382374">
                <a:tc>
                  <a:txBody>
                    <a:bodyPr/>
                    <a:lstStyle/>
                    <a:p>
                      <a:pPr lvl="0"/>
                      <a:endParaRPr lang="en-US" sz="1800"/>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r>
                        <a:rPr lang="en-US" sz="1800"/>
                        <a:t>Regular</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lgn="ctr"/>
                      <a:r>
                        <a:rPr lang="en-US" sz="1800">
                          <a:solidFill>
                            <a:srgbClr val="253746"/>
                          </a:solidFill>
                        </a:rPr>
                        <a:t>11</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lgn="ctr"/>
                      <a:r>
                        <a:rPr lang="en-US" sz="1800">
                          <a:solidFill>
                            <a:srgbClr val="253746"/>
                          </a:solidFill>
                        </a:rPr>
                        <a:t> $6,644,278 </a:t>
                      </a:r>
                    </a:p>
                    <a:p>
                      <a:pPr lvl="0" algn="ctr"/>
                      <a:endParaRPr lang="en-US" sz="1800">
                        <a:solidFill>
                          <a:srgbClr val="253746"/>
                        </a:solidFill>
                      </a:endParaRP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extLst>
                  <a:ext uri="{0D108BD9-81ED-4DB2-BD59-A6C34878D82A}">
                    <a16:rowId xmlns:a16="http://schemas.microsoft.com/office/drawing/2014/main" val="1541764629"/>
                  </a:ext>
                </a:extLst>
              </a:tr>
              <a:tr h="382374">
                <a:tc>
                  <a:txBody>
                    <a:bodyPr/>
                    <a:lstStyle/>
                    <a:p>
                      <a:pPr lvl="0"/>
                      <a:endParaRPr lang="en-US" sz="1800"/>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r>
                        <a:rPr lang="en-US" sz="1800"/>
                        <a:t>Small Government</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lgn="ctr"/>
                      <a:r>
                        <a:rPr lang="en-US" sz="1800" dirty="0">
                          <a:solidFill>
                            <a:srgbClr val="253746"/>
                          </a:solidFill>
                        </a:rPr>
                        <a:t>30</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lgn="ctr"/>
                      <a:r>
                        <a:rPr lang="en-US" sz="1800" dirty="0">
                          <a:solidFill>
                            <a:srgbClr val="253746"/>
                          </a:solidFill>
                        </a:rPr>
                        <a:t>$16,390,764 </a:t>
                      </a:r>
                    </a:p>
                    <a:p>
                      <a:pPr lvl="0" algn="ctr"/>
                      <a:endParaRPr lang="en-US" sz="1800" dirty="0">
                        <a:solidFill>
                          <a:srgbClr val="253746"/>
                        </a:solidFill>
                      </a:endParaRP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extLst>
                  <a:ext uri="{0D108BD9-81ED-4DB2-BD59-A6C34878D82A}">
                    <a16:rowId xmlns:a16="http://schemas.microsoft.com/office/drawing/2014/main" val="2853320315"/>
                  </a:ext>
                </a:extLst>
              </a:tr>
              <a:tr h="382374">
                <a:tc>
                  <a:txBody>
                    <a:bodyPr/>
                    <a:lstStyle/>
                    <a:p>
                      <a:pPr lvl="0"/>
                      <a:endParaRPr lang="en-US" sz="1800"/>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endParaRPr lang="en-US" sz="1800"/>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lgn="ctr"/>
                      <a:endParaRPr lang="en-US" sz="1800"/>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lgn="ctr"/>
                      <a:endParaRPr lang="en-US" sz="1800"/>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extLst>
                  <a:ext uri="{0D108BD9-81ED-4DB2-BD59-A6C34878D82A}">
                    <a16:rowId xmlns:a16="http://schemas.microsoft.com/office/drawing/2014/main" val="347080818"/>
                  </a:ext>
                </a:extLst>
              </a:tr>
              <a:tr h="382374">
                <a:tc>
                  <a:txBody>
                    <a:bodyPr/>
                    <a:lstStyle/>
                    <a:p>
                      <a:pPr lvl="0"/>
                      <a:endParaRPr lang="en-US" sz="1800"/>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endParaRPr lang="en-US" sz="1800"/>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lgn="ctr"/>
                      <a:endParaRPr lang="en-US" sz="1800"/>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lgn="ctr"/>
                      <a:endParaRPr lang="en-US" sz="1800"/>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extLst>
                  <a:ext uri="{0D108BD9-81ED-4DB2-BD59-A6C34878D82A}">
                    <a16:rowId xmlns:a16="http://schemas.microsoft.com/office/drawing/2014/main" val="3395517731"/>
                  </a:ext>
                </a:extLst>
              </a:tr>
              <a:tr h="709766">
                <a:tc>
                  <a:txBody>
                    <a:bodyPr/>
                    <a:lstStyle/>
                    <a:p>
                      <a:pPr lvl="0"/>
                      <a:endParaRPr lang="en-US" sz="1800"/>
                    </a:p>
                    <a:p>
                      <a:pPr lvl="0"/>
                      <a:r>
                        <a:rPr lang="en-US" sz="1800"/>
                        <a:t>Economic Development</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marL="0" marR="0" lvl="0" indent="0" algn="l" defTabSz="457200" rtl="0" fontAlgn="auto" hangingPunct="1">
                        <a:lnSpc>
                          <a:spcPct val="100000"/>
                        </a:lnSpc>
                        <a:spcBef>
                          <a:spcPts val="0"/>
                        </a:spcBef>
                        <a:spcAft>
                          <a:spcPts val="0"/>
                        </a:spcAft>
                        <a:buNone/>
                        <a:tabLst/>
                      </a:pPr>
                      <a:endParaRPr lang="en-US" sz="1800"/>
                    </a:p>
                    <a:p>
                      <a:pPr marL="0" marR="0" lvl="0" indent="0" algn="l" defTabSz="457200" rtl="0" fontAlgn="auto" hangingPunct="1">
                        <a:lnSpc>
                          <a:spcPct val="100000"/>
                        </a:lnSpc>
                        <a:spcBef>
                          <a:spcPts val="0"/>
                        </a:spcBef>
                        <a:spcAft>
                          <a:spcPts val="0"/>
                        </a:spcAft>
                        <a:buNone/>
                        <a:tabLst/>
                      </a:pPr>
                      <a:r>
                        <a:rPr lang="en-US" sz="1800"/>
                        <a:t>Public Improvements</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lgn="ctr"/>
                      <a:r>
                        <a:rPr lang="en-US" sz="1800" dirty="0"/>
                        <a:t>0</a:t>
                      </a:r>
                    </a:p>
                  </a:txBody>
                  <a:tcPr marL="68580" marR="68580" marT="34290" marB="34290" anchor="ctr">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marL="0" marR="0" lvl="0" indent="0" algn="ctr" defTabSz="457200" rtl="0" fontAlgn="auto" hangingPunct="1">
                        <a:lnSpc>
                          <a:spcPct val="100000"/>
                        </a:lnSpc>
                        <a:spcBef>
                          <a:spcPts val="0"/>
                        </a:spcBef>
                        <a:spcAft>
                          <a:spcPts val="0"/>
                        </a:spcAft>
                        <a:buNone/>
                        <a:tabLst/>
                      </a:pPr>
                      <a:r>
                        <a:rPr lang="en-US" sz="1800"/>
                        <a:t> </a:t>
                      </a:r>
                    </a:p>
                    <a:p>
                      <a:pPr marL="0" marR="0" lvl="0" indent="0" algn="ctr" defTabSz="457200" rtl="0" fontAlgn="auto" hangingPunct="1">
                        <a:lnSpc>
                          <a:spcPct val="100000"/>
                        </a:lnSpc>
                        <a:spcBef>
                          <a:spcPts val="0"/>
                        </a:spcBef>
                        <a:spcAft>
                          <a:spcPts val="0"/>
                        </a:spcAft>
                        <a:buNone/>
                        <a:tabLst/>
                      </a:pPr>
                      <a:r>
                        <a:rPr lang="en-US" sz="1800"/>
                        <a:t>$0.00</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extLst>
                  <a:ext uri="{0D108BD9-81ED-4DB2-BD59-A6C34878D82A}">
                    <a16:rowId xmlns:a16="http://schemas.microsoft.com/office/drawing/2014/main" val="2454878933"/>
                  </a:ext>
                </a:extLst>
              </a:tr>
              <a:tr h="382374">
                <a:tc>
                  <a:txBody>
                    <a:bodyPr/>
                    <a:lstStyle/>
                    <a:p>
                      <a:pPr lvl="0"/>
                      <a:r>
                        <a:rPr lang="en-US" sz="1800"/>
                        <a:t>State Administration</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endParaRPr lang="en-US" sz="1800"/>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endParaRPr lang="en-US" sz="1800" dirty="0"/>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lgn="ctr"/>
                      <a:r>
                        <a:rPr lang="en-US" sz="1800"/>
                        <a:t>$600,000</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extLst>
                  <a:ext uri="{0D108BD9-81ED-4DB2-BD59-A6C34878D82A}">
                    <a16:rowId xmlns:a16="http://schemas.microsoft.com/office/drawing/2014/main" val="3393212742"/>
                  </a:ext>
                </a:extLst>
              </a:tr>
              <a:tr h="382374">
                <a:tc>
                  <a:txBody>
                    <a:bodyPr/>
                    <a:lstStyle/>
                    <a:p>
                      <a:pPr lvl="0"/>
                      <a:endParaRPr lang="en-US" sz="1600" b="1"/>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endParaRPr lang="en-US" sz="1600" b="1"/>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endParaRPr lang="en-US" sz="1600" b="1"/>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endParaRPr lang="en-US" sz="1600" b="1" dirty="0"/>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extLst>
                  <a:ext uri="{0D108BD9-81ED-4DB2-BD59-A6C34878D82A}">
                    <a16:rowId xmlns:a16="http://schemas.microsoft.com/office/drawing/2014/main" val="1703087844"/>
                  </a:ext>
                </a:extLst>
              </a:tr>
            </a:tbl>
          </a:graphicData>
        </a:graphic>
      </p:graphicFrame>
      <p:pic>
        <p:nvPicPr>
          <p:cNvPr id="3" name="Picture 1">
            <a:extLst>
              <a:ext uri="{FF2B5EF4-FFF2-40B4-BE49-F238E27FC236}">
                <a16:creationId xmlns:a16="http://schemas.microsoft.com/office/drawing/2014/main" id="{20BC41DB-03AB-B243-C11C-DAC90425C276}"/>
              </a:ext>
            </a:extLst>
          </p:cNvPr>
          <p:cNvPicPr>
            <a:picLocks noChangeAspect="1"/>
          </p:cNvPicPr>
          <p:nvPr/>
        </p:nvPicPr>
        <p:blipFill>
          <a:blip r:embed="rId3"/>
          <a:stretch>
            <a:fillRect/>
          </a:stretch>
        </p:blipFill>
        <p:spPr>
          <a:xfrm>
            <a:off x="0" y="0"/>
            <a:ext cx="12191996" cy="761996"/>
          </a:xfrm>
          <a:prstGeom prst="rect">
            <a:avLst/>
          </a:prstGeom>
          <a:noFill/>
          <a:ln cap="flat">
            <a:noFill/>
          </a:ln>
        </p:spPr>
      </p:pic>
      <p:pic>
        <p:nvPicPr>
          <p:cNvPr id="4" name="Picture 2">
            <a:extLst>
              <a:ext uri="{FF2B5EF4-FFF2-40B4-BE49-F238E27FC236}">
                <a16:creationId xmlns:a16="http://schemas.microsoft.com/office/drawing/2014/main" id="{3954D258-CAB5-720D-C01A-860FBB4BEA5F}"/>
              </a:ext>
            </a:extLst>
          </p:cNvPr>
          <p:cNvPicPr>
            <a:picLocks noChangeAspect="1"/>
          </p:cNvPicPr>
          <p:nvPr/>
        </p:nvPicPr>
        <p:blipFill>
          <a:blip r:embed="rId4"/>
          <a:stretch>
            <a:fillRect/>
          </a:stretch>
        </p:blipFill>
        <p:spPr>
          <a:xfrm>
            <a:off x="477316" y="73087"/>
            <a:ext cx="1731416" cy="688908"/>
          </a:xfrm>
          <a:prstGeom prst="rect">
            <a:avLst/>
          </a:prstGeom>
          <a:noFill/>
          <a:ln cap="flat">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FB3290BB-E5C1-9FFF-6808-E1913481A4BD}"/>
              </a:ext>
            </a:extLst>
          </p:cNvPr>
          <p:cNvGraphicFramePr>
            <a:graphicFrameLocks noGrp="1"/>
          </p:cNvGraphicFramePr>
          <p:nvPr/>
        </p:nvGraphicFramePr>
        <p:xfrm>
          <a:off x="2095237" y="894703"/>
          <a:ext cx="8001529" cy="5859368"/>
        </p:xfrm>
        <a:graphic>
          <a:graphicData uri="http://schemas.openxmlformats.org/drawingml/2006/table">
            <a:tbl>
              <a:tblPr firstRow="1" bandRow="1">
                <a:effectLst/>
              </a:tblPr>
              <a:tblGrid>
                <a:gridCol w="3200610">
                  <a:extLst>
                    <a:ext uri="{9D8B030D-6E8A-4147-A177-3AD203B41FA5}">
                      <a16:colId xmlns:a16="http://schemas.microsoft.com/office/drawing/2014/main" val="3405018811"/>
                    </a:ext>
                  </a:extLst>
                </a:gridCol>
                <a:gridCol w="2824069">
                  <a:extLst>
                    <a:ext uri="{9D8B030D-6E8A-4147-A177-3AD203B41FA5}">
                      <a16:colId xmlns:a16="http://schemas.microsoft.com/office/drawing/2014/main" val="2028356464"/>
                    </a:ext>
                  </a:extLst>
                </a:gridCol>
                <a:gridCol w="1976850">
                  <a:extLst>
                    <a:ext uri="{9D8B030D-6E8A-4147-A177-3AD203B41FA5}">
                      <a16:colId xmlns:a16="http://schemas.microsoft.com/office/drawing/2014/main" val="2298106422"/>
                    </a:ext>
                  </a:extLst>
                </a:gridCol>
              </a:tblGrid>
              <a:tr h="1469898">
                <a:tc gridSpan="3">
                  <a:txBody>
                    <a:bodyPr/>
                    <a:lstStyle/>
                    <a:p>
                      <a:pPr lvl="0" algn="ctr"/>
                      <a:r>
                        <a:rPr lang="en-US" sz="3300" baseline="0">
                          <a:solidFill>
                            <a:srgbClr val="FFFFFF"/>
                          </a:solidFill>
                        </a:rPr>
                        <a:t>2025 CDBG Awarded Activities</a:t>
                      </a:r>
                    </a:p>
                    <a:p>
                      <a:pPr lvl="0" algn="ctr"/>
                      <a:endParaRPr lang="en-US" sz="3300">
                        <a:solidFill>
                          <a:srgbClr val="FFFFFF"/>
                        </a:solidFill>
                      </a:endParaRPr>
                    </a:p>
                  </a:txBody>
                  <a:tcPr marL="84655" marR="84655" marT="42327" marB="42327">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486B8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810696"/>
                  </a:ext>
                </a:extLst>
              </a:tr>
              <a:tr h="596591">
                <a:tc>
                  <a:txBody>
                    <a:bodyPr/>
                    <a:lstStyle/>
                    <a:p>
                      <a:pPr lvl="0"/>
                      <a:r>
                        <a:rPr lang="en-US" sz="2000" b="1"/>
                        <a:t>Project Activity Type</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r>
                        <a:rPr lang="en-US" sz="2000"/>
                        <a:t>Number of Projects</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lgn="ctr"/>
                      <a:r>
                        <a:rPr lang="en-US" sz="2000" b="1"/>
                        <a:t>Total</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extLst>
                  <a:ext uri="{0D108BD9-81ED-4DB2-BD59-A6C34878D82A}">
                    <a16:rowId xmlns:a16="http://schemas.microsoft.com/office/drawing/2014/main" val="1956600725"/>
                  </a:ext>
                </a:extLst>
              </a:tr>
              <a:tr h="430078">
                <a:tc>
                  <a:txBody>
                    <a:bodyPr/>
                    <a:lstStyle/>
                    <a:p>
                      <a:pPr lvl="0"/>
                      <a:r>
                        <a:rPr lang="en-US" sz="2000">
                          <a:latin typeface="Gill Sans MT" pitchFamily="34"/>
                        </a:rPr>
                        <a:t>Road Improvements</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lgn="ctr"/>
                      <a:r>
                        <a:rPr lang="en-US" sz="2000">
                          <a:latin typeface="Gill Sans MT" pitchFamily="34"/>
                        </a:rPr>
                        <a:t>2</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r>
                        <a:rPr lang="en-US" sz="2000">
                          <a:latin typeface="Gill Sans MT" pitchFamily="34"/>
                        </a:rPr>
                        <a:t>$773,418</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extLst>
                  <a:ext uri="{0D108BD9-81ED-4DB2-BD59-A6C34878D82A}">
                    <a16:rowId xmlns:a16="http://schemas.microsoft.com/office/drawing/2014/main" val="2881352379"/>
                  </a:ext>
                </a:extLst>
              </a:tr>
              <a:tr h="430078">
                <a:tc>
                  <a:txBody>
                    <a:bodyPr/>
                    <a:lstStyle/>
                    <a:p>
                      <a:pPr lvl="0"/>
                      <a:r>
                        <a:rPr lang="en-US" sz="2000">
                          <a:latin typeface="Gill Sans MT" pitchFamily="34"/>
                        </a:rPr>
                        <a:t>Public Building Improvements</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lgn="ctr"/>
                      <a:r>
                        <a:rPr lang="en-US" sz="2000">
                          <a:latin typeface="Gill Sans MT" pitchFamily="34"/>
                        </a:rPr>
                        <a:t>1</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r>
                        <a:rPr lang="en-US" sz="2000">
                          <a:latin typeface="Gill Sans MT" pitchFamily="34"/>
                        </a:rPr>
                        <a:t>$625,458</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extLst>
                  <a:ext uri="{0D108BD9-81ED-4DB2-BD59-A6C34878D82A}">
                    <a16:rowId xmlns:a16="http://schemas.microsoft.com/office/drawing/2014/main" val="1725395673"/>
                  </a:ext>
                </a:extLst>
              </a:tr>
              <a:tr h="430078">
                <a:tc>
                  <a:txBody>
                    <a:bodyPr/>
                    <a:lstStyle/>
                    <a:p>
                      <a:pPr lvl="0"/>
                      <a:r>
                        <a:rPr lang="en-US" sz="2000">
                          <a:latin typeface="Gill Sans MT" pitchFamily="34"/>
                        </a:rPr>
                        <a:t>Fire Improvements</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lgn="ctr"/>
                      <a:r>
                        <a:rPr lang="en-US" sz="2000">
                          <a:latin typeface="Gill Sans MT" pitchFamily="34"/>
                        </a:rPr>
                        <a:t>1</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r>
                        <a:rPr lang="en-US" sz="2000">
                          <a:latin typeface="Gill Sans MT" pitchFamily="34"/>
                        </a:rPr>
                        <a:t>$451,275</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extLst>
                  <a:ext uri="{0D108BD9-81ED-4DB2-BD59-A6C34878D82A}">
                    <a16:rowId xmlns:a16="http://schemas.microsoft.com/office/drawing/2014/main" val="759705793"/>
                  </a:ext>
                </a:extLst>
              </a:tr>
              <a:tr h="430078">
                <a:tc>
                  <a:txBody>
                    <a:bodyPr/>
                    <a:lstStyle/>
                    <a:p>
                      <a:pPr lvl="0"/>
                      <a:r>
                        <a:rPr lang="en-US" sz="2000"/>
                        <a:t>ADA Improvements</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lgn="ctr"/>
                      <a:r>
                        <a:rPr lang="en-US" sz="2000"/>
                        <a:t>2</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r>
                        <a:rPr lang="en-US" sz="2000"/>
                        <a:t>$1,019,735</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extLst>
                  <a:ext uri="{0D108BD9-81ED-4DB2-BD59-A6C34878D82A}">
                    <a16:rowId xmlns:a16="http://schemas.microsoft.com/office/drawing/2014/main" val="1050885204"/>
                  </a:ext>
                </a:extLst>
              </a:tr>
              <a:tr h="430078">
                <a:tc>
                  <a:txBody>
                    <a:bodyPr/>
                    <a:lstStyle/>
                    <a:p>
                      <a:pPr lvl="0"/>
                      <a:r>
                        <a:rPr lang="en-US" sz="2000">
                          <a:latin typeface="Gill Sans MT" pitchFamily="34"/>
                        </a:rPr>
                        <a:t>Drainage</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lgn="ctr"/>
                      <a:r>
                        <a:rPr lang="en-US" sz="2000"/>
                        <a:t>2</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r>
                        <a:rPr lang="en-US" sz="2000">
                          <a:latin typeface="Gill Sans MT" pitchFamily="34"/>
                        </a:rPr>
                        <a:t>$856,250</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extLst>
                  <a:ext uri="{0D108BD9-81ED-4DB2-BD59-A6C34878D82A}">
                    <a16:rowId xmlns:a16="http://schemas.microsoft.com/office/drawing/2014/main" val="1607811084"/>
                  </a:ext>
                </a:extLst>
              </a:tr>
              <a:tr h="430078">
                <a:tc>
                  <a:txBody>
                    <a:bodyPr/>
                    <a:lstStyle/>
                    <a:p>
                      <a:pPr lvl="0"/>
                      <a:r>
                        <a:rPr lang="en-US" sz="2000"/>
                        <a:t>Sewer Improvements</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lgn="ctr"/>
                      <a:r>
                        <a:rPr lang="en-US" sz="2000"/>
                        <a:t>28</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r>
                        <a:rPr lang="en-US" sz="2000"/>
                        <a:t>$16,112,485</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extLst>
                  <a:ext uri="{0D108BD9-81ED-4DB2-BD59-A6C34878D82A}">
                    <a16:rowId xmlns:a16="http://schemas.microsoft.com/office/drawing/2014/main" val="953833701"/>
                  </a:ext>
                </a:extLst>
              </a:tr>
              <a:tr h="430078">
                <a:tc>
                  <a:txBody>
                    <a:bodyPr/>
                    <a:lstStyle/>
                    <a:p>
                      <a:pPr lvl="0"/>
                      <a:r>
                        <a:rPr lang="en-US" sz="2000"/>
                        <a:t>Water Improvements</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lgn="ctr"/>
                      <a:r>
                        <a:rPr lang="en-US" sz="2000"/>
                        <a:t>5</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r>
                        <a:rPr lang="en-US" sz="2000"/>
                        <a:t>$3,196,422</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extLst>
                  <a:ext uri="{0D108BD9-81ED-4DB2-BD59-A6C34878D82A}">
                    <a16:rowId xmlns:a16="http://schemas.microsoft.com/office/drawing/2014/main" val="428808942"/>
                  </a:ext>
                </a:extLst>
              </a:tr>
              <a:tr h="782333">
                <a:tc>
                  <a:txBody>
                    <a:bodyPr/>
                    <a:lstStyle/>
                    <a:p>
                      <a:pPr lvl="0"/>
                      <a:r>
                        <a:rPr lang="en-US" sz="2000"/>
                        <a:t>Total Awards</a:t>
                      </a:r>
                    </a:p>
                    <a:p>
                      <a:pPr lvl="0"/>
                      <a:endParaRPr lang="en-US" sz="2000"/>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lgn="ctr"/>
                      <a:r>
                        <a:rPr lang="en-US" sz="2000"/>
                        <a:t>41</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r>
                        <a:rPr lang="en-US" sz="2000"/>
                        <a:t>$23,035,043</a:t>
                      </a:r>
                    </a:p>
                  </a:txBody>
                  <a:tcPr marL="68580" marR="68580" marT="34290" marB="34290">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extLst>
                  <a:ext uri="{0D108BD9-81ED-4DB2-BD59-A6C34878D82A}">
                    <a16:rowId xmlns:a16="http://schemas.microsoft.com/office/drawing/2014/main" val="97515326"/>
                  </a:ext>
                </a:extLst>
              </a:tr>
            </a:tbl>
          </a:graphicData>
        </a:graphic>
      </p:graphicFrame>
      <p:pic>
        <p:nvPicPr>
          <p:cNvPr id="3" name="Picture 2">
            <a:extLst>
              <a:ext uri="{FF2B5EF4-FFF2-40B4-BE49-F238E27FC236}">
                <a16:creationId xmlns:a16="http://schemas.microsoft.com/office/drawing/2014/main" id="{EF1909F8-9A94-D612-284D-70FB57F534CB}"/>
              </a:ext>
            </a:extLst>
          </p:cNvPr>
          <p:cNvPicPr>
            <a:picLocks noChangeAspect="1"/>
          </p:cNvPicPr>
          <p:nvPr/>
        </p:nvPicPr>
        <p:blipFill>
          <a:blip r:embed="rId3"/>
          <a:srcRect/>
          <a:stretch>
            <a:fillRect/>
          </a:stretch>
        </p:blipFill>
        <p:spPr>
          <a:xfrm>
            <a:off x="10076194" y="6019659"/>
            <a:ext cx="400031" cy="363666"/>
          </a:xfrm>
          <a:prstGeom prst="rect">
            <a:avLst/>
          </a:prstGeom>
          <a:noFill/>
          <a:ln cap="flat">
            <a:noFill/>
          </a:ln>
        </p:spPr>
      </p:pic>
      <p:pic>
        <p:nvPicPr>
          <p:cNvPr id="4" name="Picture 1">
            <a:extLst>
              <a:ext uri="{FF2B5EF4-FFF2-40B4-BE49-F238E27FC236}">
                <a16:creationId xmlns:a16="http://schemas.microsoft.com/office/drawing/2014/main" id="{0E9BA914-4159-F3A8-430A-4D1D9CD72264}"/>
              </a:ext>
            </a:extLst>
          </p:cNvPr>
          <p:cNvPicPr>
            <a:picLocks noChangeAspect="1"/>
          </p:cNvPicPr>
          <p:nvPr/>
        </p:nvPicPr>
        <p:blipFill>
          <a:blip r:embed="rId4"/>
          <a:stretch>
            <a:fillRect/>
          </a:stretch>
        </p:blipFill>
        <p:spPr>
          <a:xfrm>
            <a:off x="0" y="0"/>
            <a:ext cx="12191996" cy="760881"/>
          </a:xfrm>
          <a:prstGeom prst="rect">
            <a:avLst/>
          </a:prstGeom>
          <a:noFill/>
          <a:ln cap="flat">
            <a:noFill/>
          </a:ln>
        </p:spPr>
      </p:pic>
      <p:pic>
        <p:nvPicPr>
          <p:cNvPr id="5" name="Picture 2">
            <a:extLst>
              <a:ext uri="{FF2B5EF4-FFF2-40B4-BE49-F238E27FC236}">
                <a16:creationId xmlns:a16="http://schemas.microsoft.com/office/drawing/2014/main" id="{7DAF1F8D-B727-1F11-CD50-79463B0C15CA}"/>
              </a:ext>
            </a:extLst>
          </p:cNvPr>
          <p:cNvPicPr>
            <a:picLocks noChangeAspect="1"/>
          </p:cNvPicPr>
          <p:nvPr/>
        </p:nvPicPr>
        <p:blipFill>
          <a:blip r:embed="rId5"/>
          <a:stretch>
            <a:fillRect/>
          </a:stretch>
        </p:blipFill>
        <p:spPr>
          <a:xfrm>
            <a:off x="927805" y="35277"/>
            <a:ext cx="1727173" cy="690335"/>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20CDA-EC11-E58A-6F00-6912C4402698}"/>
              </a:ext>
            </a:extLst>
          </p:cNvPr>
          <p:cNvSpPr>
            <a:spLocks noGrp="1"/>
          </p:cNvSpPr>
          <p:nvPr>
            <p:ph type="title"/>
          </p:nvPr>
        </p:nvSpPr>
        <p:spPr>
          <a:xfrm>
            <a:off x="981912" y="776155"/>
            <a:ext cx="9718111" cy="1576446"/>
          </a:xfrm>
        </p:spPr>
        <p:txBody>
          <a:bodyPr anchor="ctr">
            <a:normAutofit/>
          </a:bodyPr>
          <a:lstStyle/>
          <a:p>
            <a:r>
              <a:rPr lang="en-US" sz="4000" dirty="0"/>
              <a:t>2026 Annual Action Plan (AAP) Timeline</a:t>
            </a:r>
          </a:p>
        </p:txBody>
      </p:sp>
      <p:graphicFrame>
        <p:nvGraphicFramePr>
          <p:cNvPr id="5" name="Content Placeholder 2">
            <a:extLst>
              <a:ext uri="{FF2B5EF4-FFF2-40B4-BE49-F238E27FC236}">
                <a16:creationId xmlns:a16="http://schemas.microsoft.com/office/drawing/2014/main" id="{7BDB9EA4-A721-8ABE-BAA5-E593C47EFBA6}"/>
              </a:ext>
            </a:extLst>
          </p:cNvPr>
          <p:cNvGraphicFramePr>
            <a:graphicFrameLocks noGrp="1"/>
          </p:cNvGraphicFramePr>
          <p:nvPr>
            <p:ph idx="1"/>
            <p:extLst>
              <p:ext uri="{D42A27DB-BD31-4B8C-83A1-F6EECF244321}">
                <p14:modId xmlns:p14="http://schemas.microsoft.com/office/powerpoint/2010/main" val="2359385554"/>
              </p:ext>
            </p:extLst>
          </p:nvPr>
        </p:nvGraphicFramePr>
        <p:xfrm>
          <a:off x="-11968" y="1925311"/>
          <a:ext cx="12191998" cy="4783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62004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1CEFB293-2EBE-5F25-6C1A-5970790283EE}"/>
              </a:ext>
            </a:extLst>
          </p:cNvPr>
          <p:cNvGraphicFramePr>
            <a:graphicFrameLocks noGrp="1"/>
          </p:cNvGraphicFramePr>
          <p:nvPr>
            <p:extLst>
              <p:ext uri="{D42A27DB-BD31-4B8C-83A1-F6EECF244321}">
                <p14:modId xmlns:p14="http://schemas.microsoft.com/office/powerpoint/2010/main" val="2712185218"/>
              </p:ext>
            </p:extLst>
          </p:nvPr>
        </p:nvGraphicFramePr>
        <p:xfrm>
          <a:off x="1748122" y="1144709"/>
          <a:ext cx="8804527" cy="4992033"/>
        </p:xfrm>
        <a:graphic>
          <a:graphicData uri="http://schemas.openxmlformats.org/drawingml/2006/table">
            <a:tbl>
              <a:tblPr firstRow="1" bandRow="1">
                <a:effectLst/>
              </a:tblPr>
              <a:tblGrid>
                <a:gridCol w="2722653">
                  <a:extLst>
                    <a:ext uri="{9D8B030D-6E8A-4147-A177-3AD203B41FA5}">
                      <a16:colId xmlns:a16="http://schemas.microsoft.com/office/drawing/2014/main" val="687418668"/>
                    </a:ext>
                  </a:extLst>
                </a:gridCol>
                <a:gridCol w="2465624">
                  <a:extLst>
                    <a:ext uri="{9D8B030D-6E8A-4147-A177-3AD203B41FA5}">
                      <a16:colId xmlns:a16="http://schemas.microsoft.com/office/drawing/2014/main" val="3229813000"/>
                    </a:ext>
                  </a:extLst>
                </a:gridCol>
                <a:gridCol w="1681390">
                  <a:extLst>
                    <a:ext uri="{9D8B030D-6E8A-4147-A177-3AD203B41FA5}">
                      <a16:colId xmlns:a16="http://schemas.microsoft.com/office/drawing/2014/main" val="1162232470"/>
                    </a:ext>
                  </a:extLst>
                </a:gridCol>
                <a:gridCol w="1934860">
                  <a:extLst>
                    <a:ext uri="{9D8B030D-6E8A-4147-A177-3AD203B41FA5}">
                      <a16:colId xmlns:a16="http://schemas.microsoft.com/office/drawing/2014/main" val="3338553358"/>
                    </a:ext>
                  </a:extLst>
                </a:gridCol>
              </a:tblGrid>
              <a:tr h="1080906">
                <a:tc gridSpan="4">
                  <a:txBody>
                    <a:bodyPr/>
                    <a:lstStyle/>
                    <a:p>
                      <a:pPr lvl="0" algn="ctr"/>
                      <a:r>
                        <a:rPr lang="en-US" sz="3300" baseline="0">
                          <a:solidFill>
                            <a:srgbClr val="FFFFFF"/>
                          </a:solidFill>
                        </a:rPr>
                        <a:t>2026 CDBG Proposed Budget Estimate</a:t>
                      </a: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38103" cap="flat" cmpd="sng" algn="ctr">
                      <a:solidFill>
                        <a:srgbClr val="FFFFFF"/>
                      </a:solidFill>
                      <a:prstDash val="solid"/>
                      <a:round/>
                      <a:headEnd type="none" w="med" len="med"/>
                      <a:tailEnd type="none" w="med" len="med"/>
                    </a:lnB>
                    <a:solidFill>
                      <a:srgbClr val="486B8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65628060"/>
                  </a:ext>
                </a:extLst>
              </a:tr>
              <a:tr h="560838">
                <a:tc>
                  <a:txBody>
                    <a:bodyPr/>
                    <a:lstStyle/>
                    <a:p>
                      <a:pPr lvl="0"/>
                      <a:r>
                        <a:rPr lang="en-US" sz="2000" b="1">
                          <a:latin typeface="Gill Sans MT" pitchFamily="34"/>
                        </a:rPr>
                        <a:t>Proposed Categories</a:t>
                      </a: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endParaRPr lang="en-US" sz="2000" b="1">
                        <a:latin typeface="Gill Sans MT" pitchFamily="34"/>
                      </a:endParaRP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endParaRPr lang="en-US" sz="2000" b="1">
                        <a:latin typeface="Gill Sans MT" pitchFamily="34"/>
                      </a:endParaRP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lgn="ctr"/>
                      <a:r>
                        <a:rPr lang="en-US" sz="2000" b="1">
                          <a:latin typeface="Gill Sans MT" pitchFamily="34"/>
                        </a:rPr>
                        <a:t>Allocation</a:t>
                      </a: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38103"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extLst>
                  <a:ext uri="{0D108BD9-81ED-4DB2-BD59-A6C34878D82A}">
                    <a16:rowId xmlns:a16="http://schemas.microsoft.com/office/drawing/2014/main" val="4146031753"/>
                  </a:ext>
                </a:extLst>
              </a:tr>
              <a:tr h="398797">
                <a:tc>
                  <a:txBody>
                    <a:bodyPr/>
                    <a:lstStyle/>
                    <a:p>
                      <a:pPr lvl="0"/>
                      <a:r>
                        <a:rPr lang="en-US" sz="2000" b="0">
                          <a:latin typeface="Gill Sans MT" pitchFamily="34"/>
                        </a:rPr>
                        <a:t>Public Facilities</a:t>
                      </a: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endParaRPr lang="en-US" sz="2000" b="0">
                        <a:latin typeface="Gill Sans MT" pitchFamily="34"/>
                      </a:endParaRP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endParaRPr lang="en-US" sz="2000" b="0">
                        <a:latin typeface="Gill Sans MT" pitchFamily="34"/>
                      </a:endParaRP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r>
                        <a:rPr lang="en-US" sz="2000" b="0" dirty="0">
                          <a:latin typeface="Gill Sans MT" pitchFamily="34"/>
                        </a:rPr>
                        <a:t>$12,962,470</a:t>
                      </a: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extLst>
                  <a:ext uri="{0D108BD9-81ED-4DB2-BD59-A6C34878D82A}">
                    <a16:rowId xmlns:a16="http://schemas.microsoft.com/office/drawing/2014/main" val="488479230"/>
                  </a:ext>
                </a:extLst>
              </a:tr>
              <a:tr h="398797">
                <a:tc>
                  <a:txBody>
                    <a:bodyPr/>
                    <a:lstStyle/>
                    <a:p>
                      <a:pPr lvl="0"/>
                      <a:endParaRPr lang="en-US" sz="2000" b="0">
                        <a:latin typeface="Gill Sans MT" pitchFamily="34"/>
                      </a:endParaRP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r>
                        <a:rPr lang="en-US" sz="2000" b="0">
                          <a:latin typeface="Gill Sans MT" pitchFamily="34"/>
                        </a:rPr>
                        <a:t>Regular</a:t>
                      </a: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r>
                        <a:rPr lang="en-US" sz="2000" b="0" dirty="0">
                          <a:latin typeface="Gill Sans MT" pitchFamily="34"/>
                        </a:rPr>
                        <a:t>$  3,962,470</a:t>
                      </a: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endParaRPr lang="en-US" sz="2000" b="0" dirty="0">
                        <a:latin typeface="Gill Sans MT" pitchFamily="34"/>
                      </a:endParaRP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extLst>
                  <a:ext uri="{0D108BD9-81ED-4DB2-BD59-A6C34878D82A}">
                    <a16:rowId xmlns:a16="http://schemas.microsoft.com/office/drawing/2014/main" val="3657233758"/>
                  </a:ext>
                </a:extLst>
              </a:tr>
              <a:tr h="219401">
                <a:tc>
                  <a:txBody>
                    <a:bodyPr/>
                    <a:lstStyle/>
                    <a:p>
                      <a:pPr lvl="0"/>
                      <a:endParaRPr lang="en-US" sz="2000" b="0">
                        <a:latin typeface="Gill Sans MT" pitchFamily="34"/>
                      </a:endParaRP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r>
                        <a:rPr lang="en-US" sz="2000" b="0">
                          <a:latin typeface="Gill Sans MT" pitchFamily="34"/>
                        </a:rPr>
                        <a:t>Small Government</a:t>
                      </a: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r>
                        <a:rPr lang="en-US" sz="2000" b="0" dirty="0">
                          <a:latin typeface="Gill Sans MT" pitchFamily="34"/>
                        </a:rPr>
                        <a:t>$  9,000,000</a:t>
                      </a:r>
                    </a:p>
                    <a:p>
                      <a:pPr lvl="0"/>
                      <a:endParaRPr lang="en-US" sz="2000" b="0" dirty="0">
                        <a:latin typeface="Gill Sans MT" pitchFamily="34"/>
                      </a:endParaRP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endParaRPr lang="en-US" sz="2000" b="0">
                        <a:latin typeface="Gill Sans MT" pitchFamily="34"/>
                      </a:endParaRP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extLst>
                  <a:ext uri="{0D108BD9-81ED-4DB2-BD59-A6C34878D82A}">
                    <a16:rowId xmlns:a16="http://schemas.microsoft.com/office/drawing/2014/main" val="797633529"/>
                  </a:ext>
                </a:extLst>
              </a:tr>
              <a:tr h="398294">
                <a:tc>
                  <a:txBody>
                    <a:bodyPr/>
                    <a:lstStyle/>
                    <a:p>
                      <a:pPr lvl="0"/>
                      <a:r>
                        <a:rPr lang="en-US" sz="2000" b="0">
                          <a:latin typeface="Gill Sans MT" pitchFamily="34"/>
                        </a:rPr>
                        <a:t>Economic Development</a:t>
                      </a: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marL="0" marR="0" lvl="0" indent="0" algn="l" defTabSz="457200" rtl="0" fontAlgn="auto" hangingPunct="1">
                        <a:lnSpc>
                          <a:spcPct val="100000"/>
                        </a:lnSpc>
                        <a:spcBef>
                          <a:spcPts val="0"/>
                        </a:spcBef>
                        <a:spcAft>
                          <a:spcPts val="0"/>
                        </a:spcAft>
                        <a:buNone/>
                        <a:tabLst/>
                      </a:pPr>
                      <a:r>
                        <a:rPr lang="en-US" sz="2000" b="0">
                          <a:latin typeface="Gill Sans MT" pitchFamily="34"/>
                        </a:rPr>
                        <a:t>Public</a:t>
                      </a:r>
                      <a:r>
                        <a:rPr lang="en-US" sz="2000" b="0" baseline="0">
                          <a:latin typeface="Gill Sans MT" pitchFamily="34"/>
                        </a:rPr>
                        <a:t> Improvements</a:t>
                      </a:r>
                      <a:endParaRPr lang="en-US" sz="2000" b="0">
                        <a:latin typeface="Gill Sans MT" pitchFamily="34"/>
                      </a:endParaRP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endParaRPr lang="en-US" sz="2000" b="0">
                        <a:latin typeface="Gill Sans MT" pitchFamily="34"/>
                      </a:endParaRP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r>
                        <a:rPr lang="en-US" sz="2000" b="0">
                          <a:latin typeface="Gill Sans MT" pitchFamily="34"/>
                        </a:rPr>
                        <a:t>$10,000,000</a:t>
                      </a: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extLst>
                  <a:ext uri="{0D108BD9-81ED-4DB2-BD59-A6C34878D82A}">
                    <a16:rowId xmlns:a16="http://schemas.microsoft.com/office/drawing/2014/main" val="1805038975"/>
                  </a:ext>
                </a:extLst>
              </a:tr>
              <a:tr h="398294">
                <a:tc>
                  <a:txBody>
                    <a:bodyPr/>
                    <a:lstStyle/>
                    <a:p>
                      <a:pPr lvl="0"/>
                      <a:r>
                        <a:rPr lang="en-US" sz="2000" b="0" dirty="0">
                          <a:latin typeface="Gill Sans MT" pitchFamily="34"/>
                        </a:rPr>
                        <a:t>Program Income (Public Facilities)</a:t>
                      </a: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marL="0" marR="0" lvl="0" indent="0" algn="l" defTabSz="457200" rtl="0" fontAlgn="auto" hangingPunct="1">
                        <a:lnSpc>
                          <a:spcPct val="100000"/>
                        </a:lnSpc>
                        <a:spcBef>
                          <a:spcPts val="0"/>
                        </a:spcBef>
                        <a:spcAft>
                          <a:spcPts val="0"/>
                        </a:spcAft>
                        <a:buNone/>
                        <a:tabLst/>
                      </a:pPr>
                      <a:endParaRPr lang="en-US" sz="2000" b="0">
                        <a:latin typeface="Gill Sans MT" pitchFamily="34"/>
                      </a:endParaRP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endParaRPr lang="en-US" sz="2000" b="0">
                        <a:latin typeface="Gill Sans MT" pitchFamily="34"/>
                      </a:endParaRP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r>
                        <a:rPr lang="en-US" sz="2000" b="0">
                          <a:latin typeface="Gill Sans MT" pitchFamily="34"/>
                        </a:rPr>
                        <a:t>$     100,000</a:t>
                      </a: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extLst>
                  <a:ext uri="{0D108BD9-81ED-4DB2-BD59-A6C34878D82A}">
                    <a16:rowId xmlns:a16="http://schemas.microsoft.com/office/drawing/2014/main" val="2105689611"/>
                  </a:ext>
                </a:extLst>
              </a:tr>
              <a:tr h="398797">
                <a:tc>
                  <a:txBody>
                    <a:bodyPr/>
                    <a:lstStyle/>
                    <a:p>
                      <a:pPr lvl="0"/>
                      <a:r>
                        <a:rPr lang="en-US" sz="2000" b="0">
                          <a:latin typeface="Gill Sans MT" pitchFamily="34"/>
                        </a:rPr>
                        <a:t>State Administration</a:t>
                      </a: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endParaRPr lang="en-US" sz="2000" b="0">
                        <a:latin typeface="Gill Sans MT" pitchFamily="34"/>
                      </a:endParaRP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endParaRPr lang="en-US" sz="2000" b="0">
                        <a:latin typeface="Gill Sans MT" pitchFamily="34"/>
                      </a:endParaRP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r>
                        <a:rPr lang="en-US" sz="2000" b="0" dirty="0">
                          <a:latin typeface="Gill Sans MT" pitchFamily="34"/>
                        </a:rPr>
                        <a:t>$     650,000</a:t>
                      </a: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extLst>
                  <a:ext uri="{0D108BD9-81ED-4DB2-BD59-A6C34878D82A}">
                    <a16:rowId xmlns:a16="http://schemas.microsoft.com/office/drawing/2014/main" val="3487073500"/>
                  </a:ext>
                </a:extLst>
              </a:tr>
              <a:tr h="399208">
                <a:tc>
                  <a:txBody>
                    <a:bodyPr/>
                    <a:lstStyle/>
                    <a:p>
                      <a:pPr lvl="0"/>
                      <a:r>
                        <a:rPr lang="en-US" sz="2000" b="1">
                          <a:latin typeface="Gill Sans MT" pitchFamily="34"/>
                        </a:rPr>
                        <a:t>Total Allocation</a:t>
                      </a: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endParaRPr lang="en-US" sz="2000" b="1">
                        <a:latin typeface="Gill Sans MT" pitchFamily="34"/>
                      </a:endParaRP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endParaRPr lang="en-US" sz="2000" b="1">
                        <a:latin typeface="Gill Sans MT" pitchFamily="34"/>
                      </a:endParaRP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tc>
                  <a:txBody>
                    <a:bodyPr/>
                    <a:lstStyle/>
                    <a:p>
                      <a:pPr lvl="0"/>
                      <a:r>
                        <a:rPr lang="en-US" sz="2000" b="1" dirty="0">
                          <a:latin typeface="Gill Sans MT" pitchFamily="34"/>
                        </a:rPr>
                        <a:t>$23,712,470.00</a:t>
                      </a:r>
                    </a:p>
                  </a:txBody>
                  <a:tcPr marL="68580" marR="68580" marT="34299" marB="34299">
                    <a:lnL w="12701" cap="flat" cmpd="sng" algn="ctr">
                      <a:solidFill>
                        <a:srgbClr val="FFFFFF"/>
                      </a:solidFill>
                      <a:prstDash val="solid"/>
                      <a:round/>
                      <a:headEnd type="none" w="med" len="med"/>
                      <a:tailEnd type="none" w="med" len="med"/>
                    </a:lnL>
                    <a:lnR w="12701" cap="flat" cmpd="sng" algn="ctr">
                      <a:solidFill>
                        <a:srgbClr val="FFFFFF"/>
                      </a:solidFill>
                      <a:prstDash val="solid"/>
                      <a:round/>
                      <a:headEnd type="none" w="med" len="med"/>
                      <a:tailEnd type="none" w="med" len="med"/>
                    </a:lnR>
                    <a:lnT w="12701" cap="flat" cmpd="sng" algn="ctr">
                      <a:solidFill>
                        <a:srgbClr val="FFFFFF"/>
                      </a:solidFill>
                      <a:prstDash val="solid"/>
                      <a:round/>
                      <a:headEnd type="none" w="med" len="med"/>
                      <a:tailEnd type="none" w="med" len="med"/>
                    </a:lnT>
                    <a:lnB w="12701" cap="flat" cmpd="sng" algn="ctr">
                      <a:solidFill>
                        <a:srgbClr val="FFFFFF"/>
                      </a:solidFill>
                      <a:prstDash val="solid"/>
                      <a:round/>
                      <a:headEnd type="none" w="med" len="med"/>
                      <a:tailEnd type="none" w="med" len="med"/>
                    </a:lnB>
                    <a:solidFill>
                      <a:srgbClr val="9FB8CD"/>
                    </a:solidFill>
                  </a:tcPr>
                </a:tc>
                <a:extLst>
                  <a:ext uri="{0D108BD9-81ED-4DB2-BD59-A6C34878D82A}">
                    <a16:rowId xmlns:a16="http://schemas.microsoft.com/office/drawing/2014/main" val="2771695690"/>
                  </a:ext>
                </a:extLst>
              </a:tr>
            </a:tbl>
          </a:graphicData>
        </a:graphic>
      </p:graphicFrame>
      <p:pic>
        <p:nvPicPr>
          <p:cNvPr id="3" name="Picture 2">
            <a:extLst>
              <a:ext uri="{FF2B5EF4-FFF2-40B4-BE49-F238E27FC236}">
                <a16:creationId xmlns:a16="http://schemas.microsoft.com/office/drawing/2014/main" id="{67A12B9F-47A0-6B28-8D09-6022D85E4B29}"/>
              </a:ext>
            </a:extLst>
          </p:cNvPr>
          <p:cNvPicPr>
            <a:picLocks noChangeAspect="1"/>
          </p:cNvPicPr>
          <p:nvPr/>
        </p:nvPicPr>
        <p:blipFill>
          <a:blip r:embed="rId3"/>
          <a:srcRect/>
          <a:stretch>
            <a:fillRect/>
          </a:stretch>
        </p:blipFill>
        <p:spPr>
          <a:xfrm>
            <a:off x="11205962" y="5697068"/>
            <a:ext cx="400050" cy="363684"/>
          </a:xfrm>
          <a:prstGeom prst="rect">
            <a:avLst/>
          </a:prstGeom>
          <a:noFill/>
          <a:ln cap="flat">
            <a:noFill/>
          </a:ln>
        </p:spPr>
      </p:pic>
      <p:pic>
        <p:nvPicPr>
          <p:cNvPr id="4" name="Picture 1">
            <a:extLst>
              <a:ext uri="{FF2B5EF4-FFF2-40B4-BE49-F238E27FC236}">
                <a16:creationId xmlns:a16="http://schemas.microsoft.com/office/drawing/2014/main" id="{85D507C5-9043-375E-0579-9E430E228173}"/>
              </a:ext>
            </a:extLst>
          </p:cNvPr>
          <p:cNvPicPr>
            <a:picLocks noChangeAspect="1"/>
          </p:cNvPicPr>
          <p:nvPr/>
        </p:nvPicPr>
        <p:blipFill>
          <a:blip r:embed="rId4"/>
          <a:stretch>
            <a:fillRect/>
          </a:stretch>
        </p:blipFill>
        <p:spPr>
          <a:xfrm>
            <a:off x="0" y="0"/>
            <a:ext cx="12191996" cy="761996"/>
          </a:xfrm>
          <a:prstGeom prst="rect">
            <a:avLst/>
          </a:prstGeom>
          <a:noFill/>
          <a:ln cap="flat">
            <a:noFill/>
          </a:ln>
        </p:spPr>
      </p:pic>
      <p:pic>
        <p:nvPicPr>
          <p:cNvPr id="5" name="Picture 2">
            <a:extLst>
              <a:ext uri="{FF2B5EF4-FFF2-40B4-BE49-F238E27FC236}">
                <a16:creationId xmlns:a16="http://schemas.microsoft.com/office/drawing/2014/main" id="{9884C36D-F82F-BF4E-08A1-1F65584A937F}"/>
              </a:ext>
            </a:extLst>
          </p:cNvPr>
          <p:cNvPicPr>
            <a:picLocks noChangeAspect="1"/>
          </p:cNvPicPr>
          <p:nvPr/>
        </p:nvPicPr>
        <p:blipFill>
          <a:blip r:embed="rId5"/>
          <a:stretch>
            <a:fillRect/>
          </a:stretch>
        </p:blipFill>
        <p:spPr>
          <a:xfrm>
            <a:off x="585142" y="73087"/>
            <a:ext cx="1725317" cy="688908"/>
          </a:xfrm>
          <a:prstGeom prst="rect">
            <a:avLst/>
          </a:prstGeom>
          <a:noFill/>
          <a:ln cap="flat">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78EEAB7A-D9AC-AE19-51D4-F5A4844F5847}"/>
              </a:ext>
            </a:extLst>
          </p:cNvPr>
          <p:cNvSpPr txBox="1">
            <a:spLocks noGrp="1"/>
          </p:cNvSpPr>
          <p:nvPr>
            <p:ph type="body" idx="4294967295"/>
          </p:nvPr>
        </p:nvSpPr>
        <p:spPr>
          <a:xfrm>
            <a:off x="911318" y="1172754"/>
            <a:ext cx="9810753" cy="5625681"/>
          </a:xfrm>
        </p:spPr>
        <p:txBody>
          <a:bodyPr/>
          <a:lstStyle/>
          <a:p>
            <a:pPr marL="0" lvl="0" indent="0">
              <a:lnSpc>
                <a:spcPct val="140000"/>
              </a:lnSpc>
              <a:spcBef>
                <a:spcPts val="120"/>
              </a:spcBef>
              <a:spcAft>
                <a:spcPts val="120"/>
              </a:spcAft>
              <a:buNone/>
            </a:pPr>
            <a:r>
              <a:rPr lang="en-US" sz="2200">
                <a:latin typeface="Calibri" pitchFamily="34"/>
                <a:ea typeface="Calibri" pitchFamily="34"/>
                <a:cs typeface="Calibri" pitchFamily="34"/>
              </a:rPr>
              <a:t>•  </a:t>
            </a:r>
            <a:r>
              <a:rPr lang="en-US" sz="2000" b="1">
                <a:latin typeface="Gill Sans MT" pitchFamily="34"/>
                <a:ea typeface="Calibri" pitchFamily="34"/>
                <a:cs typeface="Calibri" pitchFamily="34"/>
              </a:rPr>
              <a:t>Acquisition</a:t>
            </a:r>
            <a:r>
              <a:rPr lang="en-US" sz="1800">
                <a:latin typeface="Gill Sans MT" pitchFamily="34"/>
                <a:ea typeface="Calibri" pitchFamily="34"/>
                <a:cs typeface="Calibri" pitchFamily="34"/>
              </a:rPr>
              <a:t> </a:t>
            </a:r>
            <a:r>
              <a:rPr lang="en-US" sz="1200" i="1">
                <a:latin typeface="Gill Sans MT" pitchFamily="34"/>
                <a:ea typeface="Calibri" pitchFamily="34"/>
                <a:cs typeface="Calibri" pitchFamily="34"/>
              </a:rPr>
              <a:t>Uniform Relocation Assistance and Real Property Acquisition Act 49 CFR Part 24</a:t>
            </a:r>
            <a:endParaRPr lang="en-US" sz="1200" b="1">
              <a:latin typeface="Gill Sans MT" pitchFamily="34"/>
              <a:ea typeface="Calibri" pitchFamily="34"/>
              <a:cs typeface="Calibri" pitchFamily="34"/>
            </a:endParaRPr>
          </a:p>
          <a:p>
            <a:pPr marL="0" lvl="0" indent="0">
              <a:lnSpc>
                <a:spcPct val="140000"/>
              </a:lnSpc>
              <a:spcBef>
                <a:spcPts val="120"/>
              </a:spcBef>
              <a:spcAft>
                <a:spcPts val="120"/>
              </a:spcAft>
              <a:buNone/>
            </a:pPr>
            <a:r>
              <a:rPr lang="en-US" sz="2000">
                <a:latin typeface="Gill Sans MT" pitchFamily="34"/>
                <a:ea typeface="Calibri" pitchFamily="34"/>
                <a:cs typeface="Calibri" pitchFamily="34"/>
              </a:rPr>
              <a:t>•  </a:t>
            </a:r>
            <a:r>
              <a:rPr lang="en-US" sz="2000" b="1">
                <a:latin typeface="Gill Sans MT" pitchFamily="34"/>
                <a:ea typeface="Calibri" pitchFamily="34"/>
                <a:cs typeface="Calibri" pitchFamily="34"/>
              </a:rPr>
              <a:t>Audits</a:t>
            </a:r>
            <a:r>
              <a:rPr lang="en-US" sz="1800">
                <a:latin typeface="Gill Sans MT" pitchFamily="34"/>
                <a:ea typeface="Calibri" pitchFamily="34"/>
                <a:cs typeface="Calibri" pitchFamily="34"/>
              </a:rPr>
              <a:t> </a:t>
            </a:r>
            <a:r>
              <a:rPr lang="en-US" sz="1200" i="1">
                <a:latin typeface="Gill Sans MT" pitchFamily="34"/>
                <a:ea typeface="Calibri" pitchFamily="34"/>
                <a:cs typeface="Calibri" pitchFamily="34"/>
              </a:rPr>
              <a:t>Uniform Administrative Requirements 2 CFR Part 200 Subpart F  </a:t>
            </a:r>
          </a:p>
          <a:p>
            <a:pPr lvl="0">
              <a:lnSpc>
                <a:spcPct val="140000"/>
              </a:lnSpc>
              <a:spcBef>
                <a:spcPts val="120"/>
              </a:spcBef>
              <a:spcAft>
                <a:spcPts val="120"/>
              </a:spcAft>
            </a:pPr>
            <a:r>
              <a:rPr lang="en-US" sz="1800" b="1">
                <a:latin typeface="Gill Sans MT" pitchFamily="34"/>
                <a:ea typeface="Calibri" pitchFamily="34"/>
                <a:cs typeface="Calibri" pitchFamily="34"/>
              </a:rPr>
              <a:t>Personal Responsibility and Work Opportunity Reconciliation Act of 1996 </a:t>
            </a:r>
            <a:r>
              <a:rPr lang="en-US" sz="1200" i="1">
                <a:latin typeface="Gill Sans MT" pitchFamily="34"/>
                <a:ea typeface="Calibri" pitchFamily="34"/>
                <a:cs typeface="Calibri" pitchFamily="34"/>
              </a:rPr>
              <a:t>8 U.S.C.. 1601-1646</a:t>
            </a:r>
          </a:p>
          <a:p>
            <a:pPr marL="0" lvl="0" indent="0">
              <a:lnSpc>
                <a:spcPct val="140000"/>
              </a:lnSpc>
              <a:spcBef>
                <a:spcPts val="120"/>
              </a:spcBef>
              <a:spcAft>
                <a:spcPts val="120"/>
              </a:spcAft>
              <a:buNone/>
            </a:pPr>
            <a:r>
              <a:rPr lang="en-US" sz="2000">
                <a:latin typeface="Gill Sans MT" pitchFamily="34"/>
                <a:ea typeface="Calibri" pitchFamily="34"/>
                <a:cs typeface="Calibri" pitchFamily="34"/>
              </a:rPr>
              <a:t>•  </a:t>
            </a:r>
            <a:r>
              <a:rPr lang="en-US" sz="2000" b="1">
                <a:latin typeface="Gill Sans MT" pitchFamily="34"/>
                <a:ea typeface="Calibri" pitchFamily="34"/>
                <a:cs typeface="Calibri" pitchFamily="34"/>
              </a:rPr>
              <a:t>Build America, Buy America </a:t>
            </a:r>
            <a:r>
              <a:rPr lang="en-US" sz="1200" i="1">
                <a:latin typeface="Gill Sans MT" pitchFamily="34"/>
                <a:ea typeface="Calibri" pitchFamily="34"/>
                <a:cs typeface="Calibri" pitchFamily="34"/>
              </a:rPr>
              <a:t>2 CFR 184</a:t>
            </a:r>
          </a:p>
          <a:p>
            <a:pPr marL="0" lvl="0" indent="0">
              <a:lnSpc>
                <a:spcPct val="140000"/>
              </a:lnSpc>
              <a:spcBef>
                <a:spcPts val="120"/>
              </a:spcBef>
              <a:spcAft>
                <a:spcPts val="120"/>
              </a:spcAft>
              <a:buNone/>
            </a:pPr>
            <a:r>
              <a:rPr lang="en-US" sz="2000">
                <a:latin typeface="Gill Sans MT" pitchFamily="34"/>
                <a:ea typeface="Calibri" pitchFamily="34"/>
                <a:cs typeface="Calibri" pitchFamily="34"/>
              </a:rPr>
              <a:t>•  </a:t>
            </a:r>
            <a:r>
              <a:rPr lang="en-US" sz="2000" b="1">
                <a:latin typeface="Gill Sans MT" pitchFamily="34"/>
                <a:ea typeface="Calibri" pitchFamily="34"/>
                <a:cs typeface="Calibri" pitchFamily="34"/>
              </a:rPr>
              <a:t>Citizen Participation </a:t>
            </a:r>
            <a:r>
              <a:rPr lang="en-US" sz="1200" i="1">
                <a:latin typeface="Gill Sans MT" pitchFamily="34"/>
                <a:ea typeface="Calibri" pitchFamily="34"/>
                <a:cs typeface="Calibri" pitchFamily="34"/>
              </a:rPr>
              <a:t>Section 104(a)(2) of the Housing and Community Development Act, 24 CFR 570.486(a)(6)</a:t>
            </a:r>
          </a:p>
          <a:p>
            <a:pPr marL="0" lvl="0" indent="0">
              <a:lnSpc>
                <a:spcPct val="140000"/>
              </a:lnSpc>
              <a:spcBef>
                <a:spcPts val="120"/>
              </a:spcBef>
              <a:spcAft>
                <a:spcPts val="120"/>
              </a:spcAft>
              <a:buNone/>
            </a:pPr>
            <a:r>
              <a:rPr lang="en-US" sz="2000">
                <a:latin typeface="Gill Sans MT" pitchFamily="34"/>
                <a:ea typeface="Calibri" pitchFamily="34"/>
                <a:cs typeface="Calibri" pitchFamily="34"/>
              </a:rPr>
              <a:t>•  </a:t>
            </a:r>
            <a:r>
              <a:rPr lang="en-US" sz="2000" b="1">
                <a:latin typeface="Gill Sans MT" pitchFamily="34"/>
                <a:ea typeface="Calibri" pitchFamily="34"/>
                <a:cs typeface="Calibri" pitchFamily="34"/>
              </a:rPr>
              <a:t>Environmental</a:t>
            </a:r>
            <a:r>
              <a:rPr lang="en-US" sz="2000">
                <a:latin typeface="Gill Sans MT" pitchFamily="34"/>
                <a:ea typeface="Calibri" pitchFamily="34"/>
                <a:cs typeface="Calibri" pitchFamily="34"/>
              </a:rPr>
              <a:t> </a:t>
            </a:r>
            <a:r>
              <a:rPr lang="en-US" sz="1200" i="1">
                <a:latin typeface="Gill Sans MT" pitchFamily="34"/>
                <a:ea typeface="Calibri" pitchFamily="34"/>
                <a:cs typeface="Calibri" pitchFamily="34"/>
              </a:rPr>
              <a:t>National Environmental Policy Act of 1969 (NEPA), HUD environmental review regulations set forth at 24 CFR Part 58</a:t>
            </a:r>
          </a:p>
          <a:p>
            <a:pPr marL="0" lvl="0" indent="0">
              <a:lnSpc>
                <a:spcPct val="140000"/>
              </a:lnSpc>
              <a:spcBef>
                <a:spcPts val="120"/>
              </a:spcBef>
              <a:spcAft>
                <a:spcPts val="120"/>
              </a:spcAft>
              <a:buNone/>
            </a:pPr>
            <a:r>
              <a:rPr lang="en-US" sz="2000">
                <a:latin typeface="Gill Sans MT" pitchFamily="34"/>
                <a:ea typeface="Calibri" pitchFamily="34"/>
                <a:cs typeface="Calibri" pitchFamily="34"/>
              </a:rPr>
              <a:t>•  </a:t>
            </a:r>
            <a:r>
              <a:rPr lang="en-US" sz="2000" b="1">
                <a:latin typeface="Gill Sans MT" pitchFamily="34"/>
                <a:ea typeface="Calibri" pitchFamily="34"/>
                <a:cs typeface="Calibri" pitchFamily="34"/>
              </a:rPr>
              <a:t>Fair Housing and Equal Opportunity </a:t>
            </a:r>
            <a:r>
              <a:rPr lang="en-US" sz="1200" i="1">
                <a:latin typeface="Gill Sans MT" pitchFamily="34"/>
                <a:ea typeface="Calibri" pitchFamily="34"/>
                <a:cs typeface="Calibri" pitchFamily="34"/>
              </a:rPr>
              <a:t>The Fair Housing Act, Title VI of the Civil Rights Act of 1964, Section 504 of the       Rehabilitation Act of 1973, Title II of the Americans with Disabilities Act of 1990, Architectural Barriers Act of 1968, Section 109 of Title I of the Housing and Community Development Act of 1974, Age Discrimination Act of 1975, Title IX of the Education Amendments Act of 1972, Executive Orders   11063, 11246, 12898, 13166 and 13217 </a:t>
            </a:r>
            <a:endParaRPr lang="en-US" sz="1200">
              <a:latin typeface="Gill Sans MT" pitchFamily="34"/>
              <a:ea typeface="Calibri" pitchFamily="34"/>
              <a:cs typeface="Calibri" pitchFamily="34"/>
            </a:endParaRPr>
          </a:p>
          <a:p>
            <a:pPr marL="0" lvl="0" indent="0">
              <a:lnSpc>
                <a:spcPct val="140000"/>
              </a:lnSpc>
              <a:spcBef>
                <a:spcPts val="120"/>
              </a:spcBef>
              <a:spcAft>
                <a:spcPts val="120"/>
              </a:spcAft>
              <a:buNone/>
            </a:pPr>
            <a:r>
              <a:rPr lang="en-US" sz="2000">
                <a:latin typeface="Gill Sans MT" pitchFamily="34"/>
                <a:ea typeface="Calibri" pitchFamily="34"/>
                <a:cs typeface="Calibri" pitchFamily="34"/>
              </a:rPr>
              <a:t>•  </a:t>
            </a:r>
            <a:r>
              <a:rPr lang="en-US" sz="2000" b="1">
                <a:latin typeface="Gill Sans MT" pitchFamily="34"/>
                <a:ea typeface="Calibri" pitchFamily="34"/>
                <a:cs typeface="Calibri" pitchFamily="34"/>
              </a:rPr>
              <a:t>Labor Standards </a:t>
            </a:r>
            <a:r>
              <a:rPr lang="en-US" sz="1200" i="1">
                <a:latin typeface="Gill Sans MT" pitchFamily="34"/>
                <a:ea typeface="Calibri" pitchFamily="34"/>
                <a:cs typeface="Calibri" pitchFamily="34"/>
              </a:rPr>
              <a:t>Davis-Bacon Act, Copeland Anti-Kickback Act, Contract Work Hours and Safety Standards Act</a:t>
            </a:r>
          </a:p>
          <a:p>
            <a:pPr marL="0" lvl="0" indent="0">
              <a:lnSpc>
                <a:spcPct val="140000"/>
              </a:lnSpc>
              <a:spcBef>
                <a:spcPts val="120"/>
              </a:spcBef>
              <a:spcAft>
                <a:spcPts val="120"/>
              </a:spcAft>
              <a:buNone/>
            </a:pPr>
            <a:r>
              <a:rPr lang="en-US" sz="1800">
                <a:latin typeface="Gill Sans MT" pitchFamily="34"/>
                <a:ea typeface="Calibri" pitchFamily="34"/>
                <a:cs typeface="Calibri" pitchFamily="34"/>
              </a:rPr>
              <a:t>•  </a:t>
            </a:r>
            <a:r>
              <a:rPr lang="en-US" sz="1800" b="1">
                <a:latin typeface="Gill Sans MT" pitchFamily="34"/>
                <a:ea typeface="Calibri" pitchFamily="34"/>
                <a:cs typeface="Calibri" pitchFamily="34"/>
              </a:rPr>
              <a:t>Procurement</a:t>
            </a:r>
            <a:r>
              <a:rPr lang="en-US" sz="1800">
                <a:latin typeface="Gill Sans MT" pitchFamily="34"/>
                <a:ea typeface="Calibri" pitchFamily="34"/>
                <a:cs typeface="Calibri" pitchFamily="34"/>
              </a:rPr>
              <a:t> </a:t>
            </a:r>
            <a:r>
              <a:rPr lang="en-US" sz="1200" i="1">
                <a:latin typeface="Gill Sans MT" pitchFamily="34"/>
                <a:ea typeface="Calibri" pitchFamily="34"/>
                <a:cs typeface="Calibri" pitchFamily="34"/>
              </a:rPr>
              <a:t>2 CFR Part 200 subpart D </a:t>
            </a:r>
          </a:p>
          <a:p>
            <a:pPr marL="0" lvl="0" indent="0">
              <a:lnSpc>
                <a:spcPct val="140000"/>
              </a:lnSpc>
              <a:spcBef>
                <a:spcPts val="120"/>
              </a:spcBef>
              <a:spcAft>
                <a:spcPts val="120"/>
              </a:spcAft>
              <a:buNone/>
            </a:pPr>
            <a:r>
              <a:rPr lang="en-US" sz="2000">
                <a:latin typeface="Gill Sans MT" pitchFamily="34"/>
                <a:ea typeface="Calibri" pitchFamily="34"/>
                <a:cs typeface="Calibri" pitchFamily="34"/>
              </a:rPr>
              <a:t>•  </a:t>
            </a:r>
            <a:r>
              <a:rPr lang="en-US" sz="2000" b="1">
                <a:latin typeface="Gill Sans MT" pitchFamily="34"/>
                <a:ea typeface="Calibri" pitchFamily="34"/>
                <a:cs typeface="Calibri" pitchFamily="34"/>
              </a:rPr>
              <a:t>Section 3</a:t>
            </a:r>
            <a:r>
              <a:rPr lang="en-US" sz="2000">
                <a:latin typeface="Gill Sans MT" pitchFamily="34"/>
                <a:ea typeface="Calibri" pitchFamily="34"/>
                <a:cs typeface="Calibri" pitchFamily="34"/>
              </a:rPr>
              <a:t> </a:t>
            </a:r>
            <a:r>
              <a:rPr lang="en-US" sz="1200" i="1">
                <a:latin typeface="Gill Sans MT" pitchFamily="34"/>
                <a:ea typeface="Calibri" pitchFamily="34"/>
                <a:cs typeface="Calibri" pitchFamily="34"/>
              </a:rPr>
              <a:t>24 CFR 75</a:t>
            </a:r>
          </a:p>
          <a:p>
            <a:pPr lvl="0">
              <a:lnSpc>
                <a:spcPct val="60000"/>
              </a:lnSpc>
              <a:spcBef>
                <a:spcPts val="0"/>
              </a:spcBef>
            </a:pPr>
            <a:endParaRPr lang="en-US" sz="700">
              <a:latin typeface="Franklin Gothic Medium" pitchFamily="34"/>
              <a:cs typeface="Arial" pitchFamily="34"/>
            </a:endParaRPr>
          </a:p>
        </p:txBody>
      </p:sp>
      <p:pic>
        <p:nvPicPr>
          <p:cNvPr id="3" name="Picture 2" descr="N:\FORMS\HUD House.jpg">
            <a:extLst>
              <a:ext uri="{FF2B5EF4-FFF2-40B4-BE49-F238E27FC236}">
                <a16:creationId xmlns:a16="http://schemas.microsoft.com/office/drawing/2014/main" id="{5BF71A61-2532-E206-2ACB-043FBBB7BD31}"/>
              </a:ext>
            </a:extLst>
          </p:cNvPr>
          <p:cNvPicPr>
            <a:picLocks noChangeAspect="1"/>
          </p:cNvPicPr>
          <p:nvPr/>
        </p:nvPicPr>
        <p:blipFill>
          <a:blip r:embed="rId2"/>
          <a:srcRect/>
          <a:stretch>
            <a:fillRect/>
          </a:stretch>
        </p:blipFill>
        <p:spPr>
          <a:xfrm>
            <a:off x="9524820" y="5943462"/>
            <a:ext cx="685763" cy="723857"/>
          </a:xfrm>
          <a:prstGeom prst="rect">
            <a:avLst/>
          </a:prstGeom>
          <a:noFill/>
          <a:ln cap="flat">
            <a:noFill/>
          </a:ln>
        </p:spPr>
      </p:pic>
      <p:pic>
        <p:nvPicPr>
          <p:cNvPr id="4" name="Picture 1">
            <a:extLst>
              <a:ext uri="{FF2B5EF4-FFF2-40B4-BE49-F238E27FC236}">
                <a16:creationId xmlns:a16="http://schemas.microsoft.com/office/drawing/2014/main" id="{A08D7322-88BF-871F-0F4F-7B4FD4589D21}"/>
              </a:ext>
            </a:extLst>
          </p:cNvPr>
          <p:cNvPicPr>
            <a:picLocks noChangeAspect="1"/>
          </p:cNvPicPr>
          <p:nvPr/>
        </p:nvPicPr>
        <p:blipFill>
          <a:blip r:embed="rId3"/>
          <a:stretch>
            <a:fillRect/>
          </a:stretch>
        </p:blipFill>
        <p:spPr>
          <a:xfrm>
            <a:off x="0" y="0"/>
            <a:ext cx="12191996" cy="760881"/>
          </a:xfrm>
          <a:prstGeom prst="rect">
            <a:avLst/>
          </a:prstGeom>
          <a:noFill/>
          <a:ln cap="flat">
            <a:noFill/>
          </a:ln>
        </p:spPr>
      </p:pic>
      <p:pic>
        <p:nvPicPr>
          <p:cNvPr id="5" name="Picture 4">
            <a:extLst>
              <a:ext uri="{FF2B5EF4-FFF2-40B4-BE49-F238E27FC236}">
                <a16:creationId xmlns:a16="http://schemas.microsoft.com/office/drawing/2014/main" id="{8EDAC81D-8C23-6C0E-C9C0-1DA37078D7D2}"/>
              </a:ext>
            </a:extLst>
          </p:cNvPr>
          <p:cNvPicPr>
            <a:picLocks noChangeAspect="1"/>
          </p:cNvPicPr>
          <p:nvPr/>
        </p:nvPicPr>
        <p:blipFill>
          <a:blip r:embed="rId4"/>
          <a:stretch>
            <a:fillRect/>
          </a:stretch>
        </p:blipFill>
        <p:spPr>
          <a:xfrm>
            <a:off x="1933581" y="59554"/>
            <a:ext cx="1727173" cy="690335"/>
          </a:xfrm>
          <a:prstGeom prst="rect">
            <a:avLst/>
          </a:prstGeom>
          <a:noFill/>
          <a:ln cap="flat">
            <a:noFill/>
          </a:ln>
        </p:spPr>
      </p:pic>
      <p:sp>
        <p:nvSpPr>
          <p:cNvPr id="6" name="TextBox 5">
            <a:extLst>
              <a:ext uri="{FF2B5EF4-FFF2-40B4-BE49-F238E27FC236}">
                <a16:creationId xmlns:a16="http://schemas.microsoft.com/office/drawing/2014/main" id="{5CC252B5-770C-8E6A-45DA-C11637BC5D95}"/>
              </a:ext>
            </a:extLst>
          </p:cNvPr>
          <p:cNvSpPr txBox="1"/>
          <p:nvPr/>
        </p:nvSpPr>
        <p:spPr>
          <a:xfrm>
            <a:off x="1117360" y="809445"/>
            <a:ext cx="8001000" cy="590931"/>
          </a:xfrm>
          <a:prstGeom prst="rect">
            <a:avLst/>
          </a:prstGeom>
          <a:noFill/>
          <a:ln cap="flat">
            <a:noFill/>
          </a:ln>
        </p:spPr>
        <p:txBody>
          <a:bodyPr vert="horz" wrap="square" lIns="91440" tIns="45720" rIns="91440" bIns="45720" anchor="t" anchorCtr="1" compatLnSpc="1">
            <a:spAutoFit/>
          </a:bodyPr>
          <a:lstStyle/>
          <a:p>
            <a:pPr marL="0" marR="0" lvl="0" indent="0" algn="ctr" defTabSz="987487" rtl="0" fontAlgn="auto" hangingPunct="1">
              <a:lnSpc>
                <a:spcPct val="90000"/>
              </a:lnSpc>
              <a:spcBef>
                <a:spcPts val="1080"/>
              </a:spcBef>
              <a:spcAft>
                <a:spcPts val="0"/>
              </a:spcAft>
              <a:buNone/>
              <a:tabLst/>
              <a:defRPr sz="1800" b="0" i="0" u="none" strike="noStrike" kern="0" cap="none" spc="0" baseline="0">
                <a:solidFill>
                  <a:srgbClr val="000000"/>
                </a:solidFill>
                <a:uFillTx/>
              </a:defRPr>
            </a:pPr>
            <a:r>
              <a:rPr lang="en-US" sz="3600" b="1" i="0" u="none" strike="noStrike" kern="1200" cap="none" spc="0" baseline="0">
                <a:solidFill>
                  <a:srgbClr val="000000"/>
                </a:solidFill>
                <a:uFillTx/>
                <a:latin typeface="Calibri" pitchFamily="34"/>
                <a:ea typeface="Calibri" pitchFamily="34"/>
                <a:cs typeface="Calibri" pitchFamily="34"/>
              </a:rPr>
              <a:t>Federal Compliance Requirements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CD0E297-EF33-2E79-CEFF-897F54AA097A}"/>
              </a:ext>
            </a:extLst>
          </p:cNvPr>
          <p:cNvSpPr txBox="1">
            <a:spLocks noGrp="1"/>
          </p:cNvSpPr>
          <p:nvPr>
            <p:ph type="body" idx="4294967295"/>
          </p:nvPr>
        </p:nvSpPr>
        <p:spPr>
          <a:xfrm>
            <a:off x="0" y="3662364"/>
            <a:ext cx="8077196" cy="1920870"/>
          </a:xfrm>
        </p:spPr>
        <p:txBody>
          <a:bodyPr/>
          <a:lstStyle/>
          <a:p>
            <a:pPr marL="0" lvl="0" indent="0" fontAlgn="t">
              <a:buNone/>
            </a:pPr>
            <a:endParaRPr lang="en-US" sz="6000">
              <a:solidFill>
                <a:srgbClr val="004990"/>
              </a:solidFill>
            </a:endParaRPr>
          </a:p>
          <a:p>
            <a:pPr marL="0" lvl="0" indent="0" fontAlgn="t">
              <a:buNone/>
            </a:pPr>
            <a:r>
              <a:rPr lang="en-US" sz="6000">
                <a:solidFill>
                  <a:srgbClr val="004990"/>
                </a:solidFill>
              </a:rPr>
              <a:t>								</a:t>
            </a:r>
          </a:p>
          <a:p>
            <a:pPr marL="0" lvl="0" indent="0" fontAlgn="t">
              <a:buNone/>
            </a:pPr>
            <a:endParaRPr lang="en-US">
              <a:solidFill>
                <a:srgbClr val="004990"/>
              </a:solidFill>
            </a:endParaRPr>
          </a:p>
        </p:txBody>
      </p:sp>
      <p:sp>
        <p:nvSpPr>
          <p:cNvPr id="3" name="TextBox 3">
            <a:extLst>
              <a:ext uri="{FF2B5EF4-FFF2-40B4-BE49-F238E27FC236}">
                <a16:creationId xmlns:a16="http://schemas.microsoft.com/office/drawing/2014/main" id="{D41329A2-4B82-837C-8A28-7058AA5D6BF9}"/>
              </a:ext>
            </a:extLst>
          </p:cNvPr>
          <p:cNvSpPr txBox="1"/>
          <p:nvPr/>
        </p:nvSpPr>
        <p:spPr>
          <a:xfrm>
            <a:off x="2218764" y="2088736"/>
            <a:ext cx="8153403" cy="181587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253746"/>
                </a:solidFill>
                <a:uFillTx/>
                <a:latin typeface="Arial"/>
              </a:rPr>
              <a:t>Public Facilities:</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253746"/>
                </a:solidFill>
                <a:uFillTx/>
                <a:latin typeface="Arial"/>
              </a:rPr>
              <a:t>Competitive Application Intake for Regular and Small Government:</a:t>
            </a:r>
          </a:p>
          <a:p>
            <a:pPr marL="45720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253746"/>
                </a:solidFill>
                <a:uFillTx/>
                <a:latin typeface="Arial"/>
              </a:rPr>
              <a:t>                                 </a:t>
            </a:r>
            <a:r>
              <a:rPr lang="en-US" sz="2800" b="1" i="0" u="none" strike="noStrike" kern="1200" cap="none" spc="0" baseline="0">
                <a:solidFill>
                  <a:srgbClr val="253746"/>
                </a:solidFill>
                <a:uFillTx/>
                <a:latin typeface="Arial"/>
              </a:rPr>
              <a:t>May 25-29, 2026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253746"/>
              </a:solidFill>
              <a:uFillTx/>
              <a:latin typeface="Arial"/>
            </a:endParaRPr>
          </a:p>
        </p:txBody>
      </p:sp>
      <p:sp>
        <p:nvSpPr>
          <p:cNvPr id="4" name="TextBox 4">
            <a:extLst>
              <a:ext uri="{FF2B5EF4-FFF2-40B4-BE49-F238E27FC236}">
                <a16:creationId xmlns:a16="http://schemas.microsoft.com/office/drawing/2014/main" id="{CD34E2EF-C25A-E199-B503-13E7FB726560}"/>
              </a:ext>
            </a:extLst>
          </p:cNvPr>
          <p:cNvSpPr txBox="1"/>
          <p:nvPr/>
        </p:nvSpPr>
        <p:spPr>
          <a:xfrm>
            <a:off x="2218764" y="3662254"/>
            <a:ext cx="7848596" cy="107721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253746"/>
                </a:solidFill>
                <a:uFillTx/>
                <a:latin typeface="Arial"/>
              </a:rPr>
              <a:t>Economic Development:</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253746"/>
                </a:solidFill>
                <a:uFillTx/>
                <a:latin typeface="Arial"/>
              </a:rPr>
              <a:t>Applications for Economic Development will be accepted throughout the year.</a:t>
            </a:r>
          </a:p>
        </p:txBody>
      </p:sp>
      <p:pic>
        <p:nvPicPr>
          <p:cNvPr id="5" name="Picture 2">
            <a:extLst>
              <a:ext uri="{FF2B5EF4-FFF2-40B4-BE49-F238E27FC236}">
                <a16:creationId xmlns:a16="http://schemas.microsoft.com/office/drawing/2014/main" id="{AA04EFC0-B5AF-92EB-5BD7-69340C281E4A}"/>
              </a:ext>
            </a:extLst>
          </p:cNvPr>
          <p:cNvPicPr>
            <a:picLocks noChangeAspect="1"/>
          </p:cNvPicPr>
          <p:nvPr/>
        </p:nvPicPr>
        <p:blipFill>
          <a:blip r:embed="rId3"/>
          <a:srcRect/>
          <a:stretch>
            <a:fillRect/>
          </a:stretch>
        </p:blipFill>
        <p:spPr>
          <a:xfrm>
            <a:off x="9429750" y="5827224"/>
            <a:ext cx="628650" cy="571500"/>
          </a:xfrm>
          <a:prstGeom prst="rect">
            <a:avLst/>
          </a:prstGeom>
          <a:noFill/>
          <a:ln cap="flat">
            <a:noFill/>
          </a:ln>
        </p:spPr>
      </p:pic>
      <p:sp>
        <p:nvSpPr>
          <p:cNvPr id="6" name="TextBox 1">
            <a:extLst>
              <a:ext uri="{FF2B5EF4-FFF2-40B4-BE49-F238E27FC236}">
                <a16:creationId xmlns:a16="http://schemas.microsoft.com/office/drawing/2014/main" id="{F29CE0C6-5B90-BB24-D4F0-79B999921AB1}"/>
              </a:ext>
            </a:extLst>
          </p:cNvPr>
          <p:cNvSpPr txBox="1"/>
          <p:nvPr/>
        </p:nvSpPr>
        <p:spPr>
          <a:xfrm>
            <a:off x="1721266" y="1000984"/>
            <a:ext cx="7619996" cy="70788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t" hangingPunct="1">
              <a:lnSpc>
                <a:spcPct val="100000"/>
              </a:lnSpc>
              <a:spcBef>
                <a:spcPts val="1000"/>
              </a:spcBef>
              <a:spcAft>
                <a:spcPts val="0"/>
              </a:spcAft>
              <a:buNone/>
              <a:tabLst/>
              <a:defRPr sz="1800" b="0" i="0" u="none" strike="noStrike" kern="0" cap="none" spc="0" baseline="0">
                <a:solidFill>
                  <a:srgbClr val="000000"/>
                </a:solidFill>
                <a:uFillTx/>
              </a:defRPr>
            </a:pPr>
            <a:r>
              <a:rPr lang="en-US" sz="4000" b="0" i="0" u="none" strike="noStrike" kern="1200" cap="none" spc="0" baseline="0">
                <a:solidFill>
                  <a:srgbClr val="000000"/>
                </a:solidFill>
                <a:uFillTx/>
                <a:latin typeface="Calibri"/>
              </a:rPr>
              <a:t>CDBG APPLICATION DATES</a:t>
            </a:r>
          </a:p>
        </p:txBody>
      </p:sp>
      <p:pic>
        <p:nvPicPr>
          <p:cNvPr id="7" name="Picture 5">
            <a:extLst>
              <a:ext uri="{FF2B5EF4-FFF2-40B4-BE49-F238E27FC236}">
                <a16:creationId xmlns:a16="http://schemas.microsoft.com/office/drawing/2014/main" id="{82BE7D0B-FA5B-73FD-1881-B7775F1010A0}"/>
              </a:ext>
            </a:extLst>
          </p:cNvPr>
          <p:cNvPicPr>
            <a:picLocks noChangeAspect="1"/>
          </p:cNvPicPr>
          <p:nvPr/>
        </p:nvPicPr>
        <p:blipFill>
          <a:blip r:embed="rId4"/>
          <a:stretch>
            <a:fillRect/>
          </a:stretch>
        </p:blipFill>
        <p:spPr>
          <a:xfrm>
            <a:off x="0" y="0"/>
            <a:ext cx="12191996" cy="761996"/>
          </a:xfrm>
          <a:prstGeom prst="rect">
            <a:avLst/>
          </a:prstGeom>
          <a:noFill/>
          <a:ln cap="flat">
            <a:noFill/>
          </a:ln>
        </p:spPr>
      </p:pic>
      <p:pic>
        <p:nvPicPr>
          <p:cNvPr id="8" name="Picture 7">
            <a:extLst>
              <a:ext uri="{FF2B5EF4-FFF2-40B4-BE49-F238E27FC236}">
                <a16:creationId xmlns:a16="http://schemas.microsoft.com/office/drawing/2014/main" id="{F9C54E5B-D51B-7F73-FFAB-8E4409B2BAEB}"/>
              </a:ext>
            </a:extLst>
          </p:cNvPr>
          <p:cNvPicPr>
            <a:picLocks noChangeAspect="1"/>
          </p:cNvPicPr>
          <p:nvPr/>
        </p:nvPicPr>
        <p:blipFill>
          <a:blip r:embed="rId5"/>
          <a:stretch>
            <a:fillRect/>
          </a:stretch>
        </p:blipFill>
        <p:spPr>
          <a:xfrm>
            <a:off x="991666" y="73087"/>
            <a:ext cx="1731416" cy="688908"/>
          </a:xfrm>
          <a:prstGeom prst="rect">
            <a:avLst/>
          </a:prstGeom>
          <a:noFill/>
          <a:ln cap="flat">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6B876A0-D920-39C0-D51B-757E5804C600}"/>
              </a:ext>
            </a:extLst>
          </p:cNvPr>
          <p:cNvSpPr txBox="1">
            <a:spLocks noGrp="1"/>
          </p:cNvSpPr>
          <p:nvPr>
            <p:ph type="body" idx="4294967295"/>
          </p:nvPr>
        </p:nvSpPr>
        <p:spPr>
          <a:xfrm>
            <a:off x="1514475" y="1009159"/>
            <a:ext cx="9048746" cy="5103815"/>
          </a:xfrm>
        </p:spPr>
        <p:txBody>
          <a:bodyPr>
            <a:noAutofit/>
          </a:bodyPr>
          <a:lstStyle/>
          <a:p>
            <a:pPr marL="0" lvl="0" indent="0">
              <a:buNone/>
            </a:pPr>
            <a:r>
              <a:rPr lang="en-US" b="1"/>
              <a:t>CDBG CONTACTS</a:t>
            </a:r>
          </a:p>
          <a:p>
            <a:pPr marL="0" lvl="0" indent="0" algn="ctr">
              <a:buNone/>
            </a:pPr>
            <a:endParaRPr lang="en-US" b="1"/>
          </a:p>
          <a:p>
            <a:pPr marL="0" lvl="0" indent="0">
              <a:buNone/>
            </a:pPr>
            <a:r>
              <a:rPr lang="en-US" sz="2400" b="1"/>
              <a:t>Charles L. Bearman– Director, Community Incentives Division</a:t>
            </a:r>
          </a:p>
          <a:p>
            <a:pPr marL="0" lvl="0" indent="0">
              <a:buNone/>
            </a:pPr>
            <a:r>
              <a:rPr lang="en-US" sz="2400"/>
              <a:t>Phone: 601.359.9345 				      </a:t>
            </a:r>
          </a:p>
          <a:p>
            <a:pPr marL="0" lvl="0" indent="0">
              <a:buNone/>
            </a:pPr>
            <a:r>
              <a:rPr lang="en-US" sz="2400"/>
              <a:t> </a:t>
            </a:r>
          </a:p>
          <a:p>
            <a:pPr marL="0" lvl="0" indent="0">
              <a:buNone/>
            </a:pPr>
            <a:r>
              <a:rPr lang="en-US" sz="2400" b="1"/>
              <a:t>Lisa Maxwell – Deputy Director, Community Incentives Division</a:t>
            </a:r>
          </a:p>
          <a:p>
            <a:pPr marL="0" lvl="0" indent="0">
              <a:buNone/>
            </a:pPr>
            <a:r>
              <a:rPr lang="en-US" sz="2400"/>
              <a:t>Phone: 601.359.2498</a:t>
            </a:r>
          </a:p>
          <a:p>
            <a:pPr marL="0" lvl="0" indent="0">
              <a:buNone/>
            </a:pPr>
            <a:endParaRPr lang="en-US" sz="2400"/>
          </a:p>
          <a:p>
            <a:pPr marL="0" lvl="0" indent="0">
              <a:buNone/>
            </a:pPr>
            <a:endParaRPr lang="en-US" sz="4400"/>
          </a:p>
          <a:p>
            <a:pPr marL="0" lvl="0" indent="0">
              <a:buNone/>
            </a:pPr>
            <a:endParaRPr lang="en-US" sz="6000"/>
          </a:p>
          <a:p>
            <a:pPr marL="0" lvl="0" indent="0">
              <a:buNone/>
            </a:pPr>
            <a:endParaRPr lang="en-US" sz="6000"/>
          </a:p>
        </p:txBody>
      </p:sp>
      <p:pic>
        <p:nvPicPr>
          <p:cNvPr id="3" name="Picture 1">
            <a:extLst>
              <a:ext uri="{FF2B5EF4-FFF2-40B4-BE49-F238E27FC236}">
                <a16:creationId xmlns:a16="http://schemas.microsoft.com/office/drawing/2014/main" id="{9D8E0F84-C4B3-A692-E5A6-1BA8D815D4A7}"/>
              </a:ext>
            </a:extLst>
          </p:cNvPr>
          <p:cNvPicPr>
            <a:picLocks noChangeAspect="1"/>
          </p:cNvPicPr>
          <p:nvPr/>
        </p:nvPicPr>
        <p:blipFill>
          <a:blip r:embed="rId3"/>
          <a:stretch>
            <a:fillRect/>
          </a:stretch>
        </p:blipFill>
        <p:spPr>
          <a:xfrm>
            <a:off x="0" y="0"/>
            <a:ext cx="12191996" cy="761996"/>
          </a:xfrm>
          <a:prstGeom prst="rect">
            <a:avLst/>
          </a:prstGeom>
          <a:noFill/>
          <a:ln cap="flat">
            <a:noFill/>
          </a:ln>
        </p:spPr>
      </p:pic>
      <p:pic>
        <p:nvPicPr>
          <p:cNvPr id="4" name="Picture 3">
            <a:extLst>
              <a:ext uri="{FF2B5EF4-FFF2-40B4-BE49-F238E27FC236}">
                <a16:creationId xmlns:a16="http://schemas.microsoft.com/office/drawing/2014/main" id="{1DDCA3D9-8C20-6D6C-F09D-C4C9FF71549A}"/>
              </a:ext>
            </a:extLst>
          </p:cNvPr>
          <p:cNvPicPr>
            <a:picLocks noChangeAspect="1"/>
          </p:cNvPicPr>
          <p:nvPr/>
        </p:nvPicPr>
        <p:blipFill>
          <a:blip r:embed="rId4"/>
          <a:stretch>
            <a:fillRect/>
          </a:stretch>
        </p:blipFill>
        <p:spPr>
          <a:xfrm>
            <a:off x="648766" y="73087"/>
            <a:ext cx="1731416" cy="688908"/>
          </a:xfrm>
          <a:prstGeom prst="rect">
            <a:avLst/>
          </a:prstGeom>
          <a:noFill/>
          <a:ln cap="flat">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14F7-E26D-80A1-893E-2F49C84AEA12}"/>
              </a:ext>
            </a:extLst>
          </p:cNvPr>
          <p:cNvSpPr txBox="1">
            <a:spLocks noGrp="1"/>
          </p:cNvSpPr>
          <p:nvPr>
            <p:ph type="title"/>
          </p:nvPr>
        </p:nvSpPr>
        <p:spPr>
          <a:xfrm>
            <a:off x="899797" y="630241"/>
            <a:ext cx="10515600" cy="1009936"/>
          </a:xfrm>
          <a:prstGeom prst="rect">
            <a:avLst/>
          </a:prstGeom>
          <a:noFill/>
          <a:ln>
            <a:noFill/>
          </a:ln>
        </p:spPr>
        <p:txBody>
          <a:bodyPr vert="horz" wrap="square" lIns="91440" tIns="45720" rIns="91440" bIns="45720" anchor="ctr" anchorCtr="0" compatLnSpc="1">
            <a:normAutofit/>
          </a:bodyPr>
          <a:lstStyle/>
          <a:p>
            <a:pPr lvl="0"/>
            <a:r>
              <a:rPr lang="en-US"/>
              <a:t>Public Input </a:t>
            </a:r>
          </a:p>
        </p:txBody>
      </p:sp>
      <p:grpSp>
        <p:nvGrpSpPr>
          <p:cNvPr id="3" name="Content Placeholder 3">
            <a:extLst>
              <a:ext uri="{FF2B5EF4-FFF2-40B4-BE49-F238E27FC236}">
                <a16:creationId xmlns:a16="http://schemas.microsoft.com/office/drawing/2014/main" id="{E978C87E-0470-5E55-E5B2-4941D2131539}"/>
              </a:ext>
            </a:extLst>
          </p:cNvPr>
          <p:cNvGrpSpPr/>
          <p:nvPr/>
        </p:nvGrpSpPr>
        <p:grpSpPr>
          <a:xfrm>
            <a:off x="838203" y="2242657"/>
            <a:ext cx="10772952" cy="3592156"/>
            <a:chOff x="838203" y="2242657"/>
            <a:chExt cx="10540104" cy="3592156"/>
          </a:xfrm>
        </p:grpSpPr>
        <p:sp>
          <p:nvSpPr>
            <p:cNvPr id="4" name="Freeform: Shape 3">
              <a:extLst>
                <a:ext uri="{FF2B5EF4-FFF2-40B4-BE49-F238E27FC236}">
                  <a16:creationId xmlns:a16="http://schemas.microsoft.com/office/drawing/2014/main" id="{14428010-ECD0-8B2C-6717-8A189CBF8DAC}"/>
                </a:ext>
              </a:extLst>
            </p:cNvPr>
            <p:cNvSpPr/>
            <p:nvPr/>
          </p:nvSpPr>
          <p:spPr>
            <a:xfrm>
              <a:off x="838203" y="2242657"/>
              <a:ext cx="2390095" cy="956974"/>
            </a:xfrm>
            <a:custGeom>
              <a:avLst/>
              <a:gdLst>
                <a:gd name="f0" fmla="val 10800000"/>
                <a:gd name="f1" fmla="val 5400000"/>
                <a:gd name="f2" fmla="val 180"/>
                <a:gd name="f3" fmla="val w"/>
                <a:gd name="f4" fmla="val h"/>
                <a:gd name="f5" fmla="val 0"/>
                <a:gd name="f6" fmla="val 2390094"/>
                <a:gd name="f7" fmla="val 956972"/>
                <a:gd name="f8" fmla="+- 0 0 -90"/>
                <a:gd name="f9" fmla="*/ f3 1 2390094"/>
                <a:gd name="f10" fmla="*/ f4 1 956972"/>
                <a:gd name="f11" fmla="+- f7 0 f5"/>
                <a:gd name="f12" fmla="+- f6 0 f5"/>
                <a:gd name="f13" fmla="*/ f8 f0 1"/>
                <a:gd name="f14" fmla="*/ f12 1 2390094"/>
                <a:gd name="f15" fmla="*/ f11 1 956972"/>
                <a:gd name="f16" fmla="*/ 0 f12 1"/>
                <a:gd name="f17" fmla="*/ 0 f11 1"/>
                <a:gd name="f18" fmla="*/ 2390094 f12 1"/>
                <a:gd name="f19" fmla="*/ 956972 f11 1"/>
                <a:gd name="f20" fmla="*/ f13 1 f2"/>
                <a:gd name="f21" fmla="*/ f16 1 2390094"/>
                <a:gd name="f22" fmla="*/ f17 1 956972"/>
                <a:gd name="f23" fmla="*/ f18 1 2390094"/>
                <a:gd name="f24" fmla="*/ f19 1 95697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390094" h="956972">
                  <a:moveTo>
                    <a:pt x="f5" y="f5"/>
                  </a:moveTo>
                  <a:lnTo>
                    <a:pt x="f6" y="f5"/>
                  </a:lnTo>
                  <a:lnTo>
                    <a:pt x="f6" y="f7"/>
                  </a:lnTo>
                  <a:lnTo>
                    <a:pt x="f5" y="f7"/>
                  </a:lnTo>
                  <a:lnTo>
                    <a:pt x="f5" y="f5"/>
                  </a:lnTo>
                  <a:close/>
                </a:path>
              </a:pathLst>
            </a:custGeom>
            <a:gradFill>
              <a:gsLst>
                <a:gs pos="0">
                  <a:srgbClr val="45639E"/>
                </a:gs>
                <a:gs pos="100000">
                  <a:srgbClr val="004997"/>
                </a:gs>
              </a:gsLst>
              <a:lin ang="5400000"/>
            </a:gradFill>
            <a:ln w="12701" cap="flat">
              <a:solidFill>
                <a:srgbClr val="004990"/>
              </a:solidFill>
              <a:prstDash val="solid"/>
              <a:miter/>
            </a:ln>
          </p:spPr>
          <p:txBody>
            <a:bodyPr vert="horz" wrap="square" lIns="128016" tIns="73152" rIns="128016" bIns="73152"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Arial"/>
                </a:rPr>
                <a:t>Draft Plan Available </a:t>
              </a:r>
            </a:p>
          </p:txBody>
        </p:sp>
        <p:sp>
          <p:nvSpPr>
            <p:cNvPr id="5" name="Freeform: Shape 4">
              <a:extLst>
                <a:ext uri="{FF2B5EF4-FFF2-40B4-BE49-F238E27FC236}">
                  <a16:creationId xmlns:a16="http://schemas.microsoft.com/office/drawing/2014/main" id="{4981DD15-E464-191A-A9F8-AB2A8DAA77D2}"/>
                </a:ext>
              </a:extLst>
            </p:cNvPr>
            <p:cNvSpPr/>
            <p:nvPr/>
          </p:nvSpPr>
          <p:spPr>
            <a:xfrm>
              <a:off x="838203" y="3346649"/>
              <a:ext cx="2390095" cy="2488164"/>
            </a:xfrm>
            <a:custGeom>
              <a:avLst/>
              <a:gdLst>
                <a:gd name="f0" fmla="val 10800000"/>
                <a:gd name="f1" fmla="val 5400000"/>
                <a:gd name="f2" fmla="val 180"/>
                <a:gd name="f3" fmla="val w"/>
                <a:gd name="f4" fmla="val h"/>
                <a:gd name="f5" fmla="val 0"/>
                <a:gd name="f6" fmla="val 2390094"/>
                <a:gd name="f7" fmla="val 2488163"/>
                <a:gd name="f8" fmla="+- 0 0 -90"/>
                <a:gd name="f9" fmla="*/ f3 1 2390094"/>
                <a:gd name="f10" fmla="*/ f4 1 2488163"/>
                <a:gd name="f11" fmla="+- f7 0 f5"/>
                <a:gd name="f12" fmla="+- f6 0 f5"/>
                <a:gd name="f13" fmla="*/ f8 f0 1"/>
                <a:gd name="f14" fmla="*/ f12 1 2390094"/>
                <a:gd name="f15" fmla="*/ f11 1 2488163"/>
                <a:gd name="f16" fmla="*/ 0 f12 1"/>
                <a:gd name="f17" fmla="*/ 0 f11 1"/>
                <a:gd name="f18" fmla="*/ 2390094 f12 1"/>
                <a:gd name="f19" fmla="*/ 2488163 f11 1"/>
                <a:gd name="f20" fmla="*/ f13 1 f2"/>
                <a:gd name="f21" fmla="*/ f16 1 2390094"/>
                <a:gd name="f22" fmla="*/ f17 1 2488163"/>
                <a:gd name="f23" fmla="*/ f18 1 2390094"/>
                <a:gd name="f24" fmla="*/ f19 1 248816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390094" h="2488163">
                  <a:moveTo>
                    <a:pt x="f5" y="f5"/>
                  </a:moveTo>
                  <a:lnTo>
                    <a:pt x="f6" y="f5"/>
                  </a:lnTo>
                  <a:lnTo>
                    <a:pt x="f6" y="f7"/>
                  </a:lnTo>
                  <a:lnTo>
                    <a:pt x="f5" y="f7"/>
                  </a:lnTo>
                  <a:lnTo>
                    <a:pt x="f5" y="f5"/>
                  </a:lnTo>
                  <a:close/>
                </a:path>
              </a:pathLst>
            </a:custGeom>
            <a:solidFill>
              <a:srgbClr val="CBCFDB">
                <a:alpha val="90000"/>
              </a:srgbClr>
            </a:solidFill>
            <a:ln w="12701" cap="flat">
              <a:solidFill>
                <a:srgbClr val="CBCFDB">
                  <a:alpha val="90000"/>
                </a:srgbClr>
              </a:solidFill>
              <a:prstDash val="solid"/>
              <a:miter/>
            </a:ln>
          </p:spPr>
          <p:txBody>
            <a:bodyPr vert="horz" wrap="square" lIns="85340" tIns="85340" rIns="113787" bIns="128016" anchor="t" anchorCtr="0" compatLnSpc="1">
              <a:noAutofit/>
            </a:bodyPr>
            <a:lstStyle/>
            <a:p>
              <a:pPr marL="171450" marR="0" lvl="1" indent="-171450" algn="l" defTabSz="711202"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US" sz="1600" b="0" i="0" u="none" strike="noStrike" kern="1200" cap="none" spc="0" baseline="0">
                  <a:solidFill>
                    <a:srgbClr val="253746"/>
                  </a:solidFill>
                  <a:uFillTx/>
                  <a:latin typeface="Arial"/>
                </a:rPr>
                <a:t>April 2026</a:t>
              </a:r>
            </a:p>
            <a:p>
              <a:pPr marL="171450" marR="0" lvl="1" indent="-171450" algn="l" defTabSz="711202"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US" sz="1600" b="0" i="0" u="none" strike="noStrike" kern="1200" cap="none" spc="0" baseline="0">
                  <a:solidFill>
                    <a:srgbClr val="004990"/>
                  </a:solidFill>
                  <a:uFillTx/>
                  <a:latin typeface="Arial"/>
                  <a:hlinkClick r:id="rId3">
                    <a:extLst>
                      <a:ext uri="{A12FA001-AC4F-418D-AE19-62706E023703}">
                        <ahyp:hlinkClr xmlns:ahyp="http://schemas.microsoft.com/office/drawing/2018/hyperlinkcolor" val="tx"/>
                      </a:ext>
                    </a:extLst>
                  </a:hlinkClick>
                </a:rPr>
                <a:t>www.mshomecorp.com</a:t>
              </a:r>
              <a:endParaRPr lang="en-US" sz="1600" b="0" i="0" u="none" strike="noStrike" kern="1200" cap="none" spc="0" baseline="0">
                <a:solidFill>
                  <a:srgbClr val="004990"/>
                </a:solidFill>
                <a:uFillTx/>
                <a:latin typeface="Arial"/>
              </a:endParaRPr>
            </a:p>
          </p:txBody>
        </p:sp>
        <p:sp>
          <p:nvSpPr>
            <p:cNvPr id="6" name="Freeform: Shape 5">
              <a:extLst>
                <a:ext uri="{FF2B5EF4-FFF2-40B4-BE49-F238E27FC236}">
                  <a16:creationId xmlns:a16="http://schemas.microsoft.com/office/drawing/2014/main" id="{3C861765-2C5D-2107-519F-048BDE4BE4F4}"/>
                </a:ext>
              </a:extLst>
            </p:cNvPr>
            <p:cNvSpPr/>
            <p:nvPr/>
          </p:nvSpPr>
          <p:spPr>
            <a:xfrm>
              <a:off x="3572816" y="2280074"/>
              <a:ext cx="2390095" cy="956974"/>
            </a:xfrm>
            <a:custGeom>
              <a:avLst/>
              <a:gdLst>
                <a:gd name="f0" fmla="val 10800000"/>
                <a:gd name="f1" fmla="val 5400000"/>
                <a:gd name="f2" fmla="val 180"/>
                <a:gd name="f3" fmla="val w"/>
                <a:gd name="f4" fmla="val h"/>
                <a:gd name="f5" fmla="val 0"/>
                <a:gd name="f6" fmla="val 2390094"/>
                <a:gd name="f7" fmla="val 956972"/>
                <a:gd name="f8" fmla="+- 0 0 -90"/>
                <a:gd name="f9" fmla="*/ f3 1 2390094"/>
                <a:gd name="f10" fmla="*/ f4 1 956972"/>
                <a:gd name="f11" fmla="+- f7 0 f5"/>
                <a:gd name="f12" fmla="+- f6 0 f5"/>
                <a:gd name="f13" fmla="*/ f8 f0 1"/>
                <a:gd name="f14" fmla="*/ f12 1 2390094"/>
                <a:gd name="f15" fmla="*/ f11 1 956972"/>
                <a:gd name="f16" fmla="*/ 0 f12 1"/>
                <a:gd name="f17" fmla="*/ 0 f11 1"/>
                <a:gd name="f18" fmla="*/ 2390094 f12 1"/>
                <a:gd name="f19" fmla="*/ 956972 f11 1"/>
                <a:gd name="f20" fmla="*/ f13 1 f2"/>
                <a:gd name="f21" fmla="*/ f16 1 2390094"/>
                <a:gd name="f22" fmla="*/ f17 1 956972"/>
                <a:gd name="f23" fmla="*/ f18 1 2390094"/>
                <a:gd name="f24" fmla="*/ f19 1 95697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390094" h="956972">
                  <a:moveTo>
                    <a:pt x="f5" y="f5"/>
                  </a:moveTo>
                  <a:lnTo>
                    <a:pt x="f6" y="f5"/>
                  </a:lnTo>
                  <a:lnTo>
                    <a:pt x="f6" y="f7"/>
                  </a:lnTo>
                  <a:lnTo>
                    <a:pt x="f5" y="f7"/>
                  </a:lnTo>
                  <a:lnTo>
                    <a:pt x="f5" y="f5"/>
                  </a:lnTo>
                  <a:close/>
                </a:path>
              </a:pathLst>
            </a:custGeom>
            <a:gradFill>
              <a:gsLst>
                <a:gs pos="0">
                  <a:srgbClr val="45639E"/>
                </a:gs>
                <a:gs pos="100000">
                  <a:srgbClr val="004997"/>
                </a:gs>
              </a:gsLst>
              <a:lin ang="5400000"/>
            </a:gradFill>
            <a:ln w="12701" cap="flat">
              <a:solidFill>
                <a:srgbClr val="004990"/>
              </a:solidFill>
              <a:prstDash val="solid"/>
              <a:miter/>
            </a:ln>
          </p:spPr>
          <p:txBody>
            <a:bodyPr vert="horz" wrap="square" lIns="128016" tIns="73152" rIns="128016" bIns="73152"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Arial"/>
                </a:rPr>
                <a:t>Public Hering</a:t>
              </a:r>
            </a:p>
          </p:txBody>
        </p:sp>
        <p:sp>
          <p:nvSpPr>
            <p:cNvPr id="7" name="Freeform: Shape 6">
              <a:extLst>
                <a:ext uri="{FF2B5EF4-FFF2-40B4-BE49-F238E27FC236}">
                  <a16:creationId xmlns:a16="http://schemas.microsoft.com/office/drawing/2014/main" id="{5AB72BB3-12EA-CFFD-4D94-92B8BB99B3E3}"/>
                </a:ext>
              </a:extLst>
            </p:cNvPr>
            <p:cNvSpPr/>
            <p:nvPr/>
          </p:nvSpPr>
          <p:spPr>
            <a:xfrm>
              <a:off x="3572816" y="3237049"/>
              <a:ext cx="2390095" cy="2597764"/>
            </a:xfrm>
            <a:custGeom>
              <a:avLst/>
              <a:gdLst>
                <a:gd name="f0" fmla="val 10800000"/>
                <a:gd name="f1" fmla="val 5400000"/>
                <a:gd name="f2" fmla="val 180"/>
                <a:gd name="f3" fmla="val w"/>
                <a:gd name="f4" fmla="val h"/>
                <a:gd name="f5" fmla="val 0"/>
                <a:gd name="f6" fmla="val 2390094"/>
                <a:gd name="f7" fmla="val 2488163"/>
                <a:gd name="f8" fmla="+- 0 0 -90"/>
                <a:gd name="f9" fmla="*/ f3 1 2390094"/>
                <a:gd name="f10" fmla="*/ f4 1 2488163"/>
                <a:gd name="f11" fmla="+- f7 0 f5"/>
                <a:gd name="f12" fmla="+- f6 0 f5"/>
                <a:gd name="f13" fmla="*/ f8 f0 1"/>
                <a:gd name="f14" fmla="*/ f12 1 2390094"/>
                <a:gd name="f15" fmla="*/ f11 1 2488163"/>
                <a:gd name="f16" fmla="*/ 0 f12 1"/>
                <a:gd name="f17" fmla="*/ 0 f11 1"/>
                <a:gd name="f18" fmla="*/ 2390094 f12 1"/>
                <a:gd name="f19" fmla="*/ 2488163 f11 1"/>
                <a:gd name="f20" fmla="*/ f13 1 f2"/>
                <a:gd name="f21" fmla="*/ f16 1 2390094"/>
                <a:gd name="f22" fmla="*/ f17 1 2488163"/>
                <a:gd name="f23" fmla="*/ f18 1 2390094"/>
                <a:gd name="f24" fmla="*/ f19 1 248816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390094" h="2488163">
                  <a:moveTo>
                    <a:pt x="f5" y="f5"/>
                  </a:moveTo>
                  <a:lnTo>
                    <a:pt x="f6" y="f5"/>
                  </a:lnTo>
                  <a:lnTo>
                    <a:pt x="f6" y="f7"/>
                  </a:lnTo>
                  <a:lnTo>
                    <a:pt x="f5" y="f7"/>
                  </a:lnTo>
                  <a:lnTo>
                    <a:pt x="f5" y="f5"/>
                  </a:lnTo>
                  <a:close/>
                </a:path>
              </a:pathLst>
            </a:custGeom>
            <a:solidFill>
              <a:srgbClr val="CBCFDB">
                <a:alpha val="90000"/>
              </a:srgbClr>
            </a:solidFill>
            <a:ln w="12701" cap="flat">
              <a:solidFill>
                <a:srgbClr val="CBCFDB">
                  <a:alpha val="90000"/>
                </a:srgbClr>
              </a:solidFill>
              <a:prstDash val="solid"/>
              <a:miter/>
            </a:ln>
          </p:spPr>
          <p:txBody>
            <a:bodyPr vert="horz" wrap="square" lIns="96012" tIns="96012" rIns="128016" bIns="144018" anchor="t" anchorCtr="0" compatLnSpc="1">
              <a:noAutofit/>
            </a:bodyPr>
            <a:lstStyle/>
            <a:p>
              <a:pPr marL="171450" marR="0" lvl="1" indent="-171450" algn="l" defTabSz="800100"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US" sz="1800" b="0" i="0" u="none" strike="noStrike" kern="1200" cap="none" spc="0" baseline="0">
                  <a:solidFill>
                    <a:srgbClr val="253746"/>
                  </a:solidFill>
                  <a:uFillTx/>
                  <a:latin typeface="Arial"/>
                </a:rPr>
                <a:t>March 3</a:t>
              </a:r>
              <a:r>
                <a:rPr lang="en-US" sz="1800" b="0" i="0" u="none" strike="noStrike" kern="1200" cap="none" spc="0" baseline="30000">
                  <a:solidFill>
                    <a:srgbClr val="253746"/>
                  </a:solidFill>
                  <a:uFillTx/>
                  <a:latin typeface="Arial"/>
                </a:rPr>
                <a:t>rd</a:t>
              </a:r>
              <a:r>
                <a:rPr lang="en-US" sz="1800" b="0" i="0" u="none" strike="noStrike" kern="1200" cap="none" spc="0" baseline="0">
                  <a:solidFill>
                    <a:srgbClr val="253746"/>
                  </a:solidFill>
                  <a:uFillTx/>
                  <a:latin typeface="Arial"/>
                </a:rPr>
                <a:t>, 2026</a:t>
              </a:r>
            </a:p>
            <a:p>
              <a:pPr marL="171450" marR="0" lvl="1" indent="-171450" algn="l" defTabSz="800100"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US" sz="1800" b="0" i="0" u="none" strike="noStrike" kern="0" cap="none" spc="0" baseline="0">
                  <a:solidFill>
                    <a:srgbClr val="253746"/>
                  </a:solidFill>
                  <a:uFillTx/>
                  <a:latin typeface="Arial"/>
                </a:rPr>
                <a:t>March 4</a:t>
              </a:r>
              <a:r>
                <a:rPr lang="en-US" sz="1800" b="0" i="0" u="none" strike="noStrike" kern="0" cap="none" spc="0" baseline="30000">
                  <a:solidFill>
                    <a:srgbClr val="253746"/>
                  </a:solidFill>
                  <a:uFillTx/>
                  <a:latin typeface="Arial"/>
                </a:rPr>
                <a:t>th</a:t>
              </a:r>
              <a:r>
                <a:rPr lang="en-US" sz="1800" b="0" i="0" u="none" strike="noStrike" kern="0" cap="none" spc="0" baseline="0">
                  <a:solidFill>
                    <a:srgbClr val="253746"/>
                  </a:solidFill>
                  <a:uFillTx/>
                  <a:latin typeface="Arial"/>
                </a:rPr>
                <a:t>, 2026</a:t>
              </a:r>
            </a:p>
            <a:p>
              <a:pPr marL="171450" marR="0" lvl="1" indent="-171450" algn="l" defTabSz="800100"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US" sz="1800" b="0" i="0" u="none" strike="noStrike" kern="1200" cap="none" spc="0" baseline="0">
                  <a:solidFill>
                    <a:srgbClr val="253746"/>
                  </a:solidFill>
                  <a:uFillTx/>
                  <a:latin typeface="Arial"/>
                </a:rPr>
                <a:t>May 1</a:t>
              </a:r>
              <a:r>
                <a:rPr lang="en-US" sz="1800" b="0" i="0" u="none" strike="noStrike" kern="1200" cap="none" spc="0" baseline="30000">
                  <a:solidFill>
                    <a:srgbClr val="253746"/>
                  </a:solidFill>
                  <a:uFillTx/>
                  <a:latin typeface="Arial"/>
                </a:rPr>
                <a:t>st</a:t>
              </a:r>
              <a:r>
                <a:rPr lang="en-US" sz="1800" b="0" i="0" u="none" strike="noStrike" kern="1200" cap="none" spc="0" baseline="0">
                  <a:solidFill>
                    <a:srgbClr val="253746"/>
                  </a:solidFill>
                  <a:uFillTx/>
                  <a:latin typeface="Arial"/>
                </a:rPr>
                <a:t>, 2026</a:t>
              </a:r>
            </a:p>
          </p:txBody>
        </p:sp>
        <p:sp>
          <p:nvSpPr>
            <p:cNvPr id="8" name="Freeform: Shape 7">
              <a:extLst>
                <a:ext uri="{FF2B5EF4-FFF2-40B4-BE49-F238E27FC236}">
                  <a16:creationId xmlns:a16="http://schemas.microsoft.com/office/drawing/2014/main" id="{064DCBA7-68A5-80ED-537B-6278A5B7B68C}"/>
                </a:ext>
              </a:extLst>
            </p:cNvPr>
            <p:cNvSpPr/>
            <p:nvPr/>
          </p:nvSpPr>
          <p:spPr>
            <a:xfrm>
              <a:off x="6297518" y="2260305"/>
              <a:ext cx="2392427" cy="956974"/>
            </a:xfrm>
            <a:custGeom>
              <a:avLst/>
              <a:gdLst>
                <a:gd name="f0" fmla="val 10800000"/>
                <a:gd name="f1" fmla="val 5400000"/>
                <a:gd name="f2" fmla="val 180"/>
                <a:gd name="f3" fmla="val w"/>
                <a:gd name="f4" fmla="val h"/>
                <a:gd name="f5" fmla="val 0"/>
                <a:gd name="f6" fmla="val 2392430"/>
                <a:gd name="f7" fmla="val 956972"/>
                <a:gd name="f8" fmla="+- 0 0 -90"/>
                <a:gd name="f9" fmla="*/ f3 1 2392430"/>
                <a:gd name="f10" fmla="*/ f4 1 956972"/>
                <a:gd name="f11" fmla="+- f7 0 f5"/>
                <a:gd name="f12" fmla="+- f6 0 f5"/>
                <a:gd name="f13" fmla="*/ f8 f0 1"/>
                <a:gd name="f14" fmla="*/ f12 1 2392430"/>
                <a:gd name="f15" fmla="*/ f11 1 956972"/>
                <a:gd name="f16" fmla="*/ 0 f12 1"/>
                <a:gd name="f17" fmla="*/ 0 f11 1"/>
                <a:gd name="f18" fmla="*/ 2392430 f12 1"/>
                <a:gd name="f19" fmla="*/ 956972 f11 1"/>
                <a:gd name="f20" fmla="*/ f13 1 f2"/>
                <a:gd name="f21" fmla="*/ f16 1 2392430"/>
                <a:gd name="f22" fmla="*/ f17 1 956972"/>
                <a:gd name="f23" fmla="*/ f18 1 2392430"/>
                <a:gd name="f24" fmla="*/ f19 1 95697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392430" h="956972">
                  <a:moveTo>
                    <a:pt x="f5" y="f5"/>
                  </a:moveTo>
                  <a:lnTo>
                    <a:pt x="f6" y="f5"/>
                  </a:lnTo>
                  <a:lnTo>
                    <a:pt x="f6" y="f7"/>
                  </a:lnTo>
                  <a:lnTo>
                    <a:pt x="f5" y="f7"/>
                  </a:lnTo>
                  <a:lnTo>
                    <a:pt x="f5" y="f5"/>
                  </a:lnTo>
                  <a:close/>
                </a:path>
              </a:pathLst>
            </a:custGeom>
            <a:gradFill>
              <a:gsLst>
                <a:gs pos="0">
                  <a:srgbClr val="45639E"/>
                </a:gs>
                <a:gs pos="100000">
                  <a:srgbClr val="004997"/>
                </a:gs>
              </a:gsLst>
              <a:lin ang="5400000"/>
            </a:gradFill>
            <a:ln w="12701" cap="flat">
              <a:solidFill>
                <a:srgbClr val="004990"/>
              </a:solidFill>
              <a:prstDash val="solid"/>
              <a:miter/>
            </a:ln>
          </p:spPr>
          <p:txBody>
            <a:bodyPr vert="horz" wrap="square" lIns="128016" tIns="73152" rIns="128016" bIns="73152"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Arial"/>
                </a:rPr>
                <a:t>Comment Period </a:t>
              </a:r>
            </a:p>
          </p:txBody>
        </p:sp>
        <p:sp>
          <p:nvSpPr>
            <p:cNvPr id="9" name="Freeform: Shape 8">
              <a:extLst>
                <a:ext uri="{FF2B5EF4-FFF2-40B4-BE49-F238E27FC236}">
                  <a16:creationId xmlns:a16="http://schemas.microsoft.com/office/drawing/2014/main" id="{0D0C6D8D-B1ED-65F9-07FB-33FA2228EE44}"/>
                </a:ext>
              </a:extLst>
            </p:cNvPr>
            <p:cNvSpPr/>
            <p:nvPr/>
          </p:nvSpPr>
          <p:spPr>
            <a:xfrm>
              <a:off x="6307430" y="3307101"/>
              <a:ext cx="2392427" cy="2527712"/>
            </a:xfrm>
            <a:custGeom>
              <a:avLst/>
              <a:gdLst>
                <a:gd name="f0" fmla="val 10800000"/>
                <a:gd name="f1" fmla="val 5400000"/>
                <a:gd name="f2" fmla="val 180"/>
                <a:gd name="f3" fmla="val w"/>
                <a:gd name="f4" fmla="val h"/>
                <a:gd name="f5" fmla="val 0"/>
                <a:gd name="f6" fmla="val 2392430"/>
                <a:gd name="f7" fmla="val 2567261"/>
                <a:gd name="f8" fmla="+- 0 0 -90"/>
                <a:gd name="f9" fmla="*/ f3 1 2392430"/>
                <a:gd name="f10" fmla="*/ f4 1 2567261"/>
                <a:gd name="f11" fmla="+- f7 0 f5"/>
                <a:gd name="f12" fmla="+- f6 0 f5"/>
                <a:gd name="f13" fmla="*/ f8 f0 1"/>
                <a:gd name="f14" fmla="*/ f12 1 2392430"/>
                <a:gd name="f15" fmla="*/ f11 1 2567261"/>
                <a:gd name="f16" fmla="*/ 0 f12 1"/>
                <a:gd name="f17" fmla="*/ 0 f11 1"/>
                <a:gd name="f18" fmla="*/ 2392430 f12 1"/>
                <a:gd name="f19" fmla="*/ 2567261 f11 1"/>
                <a:gd name="f20" fmla="*/ f13 1 f2"/>
                <a:gd name="f21" fmla="*/ f16 1 2392430"/>
                <a:gd name="f22" fmla="*/ f17 1 2567261"/>
                <a:gd name="f23" fmla="*/ f18 1 2392430"/>
                <a:gd name="f24" fmla="*/ f19 1 2567261"/>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392430" h="2567261">
                  <a:moveTo>
                    <a:pt x="f5" y="f5"/>
                  </a:moveTo>
                  <a:lnTo>
                    <a:pt x="f6" y="f5"/>
                  </a:lnTo>
                  <a:lnTo>
                    <a:pt x="f6" y="f7"/>
                  </a:lnTo>
                  <a:lnTo>
                    <a:pt x="f5" y="f7"/>
                  </a:lnTo>
                  <a:lnTo>
                    <a:pt x="f5" y="f5"/>
                  </a:lnTo>
                  <a:close/>
                </a:path>
              </a:pathLst>
            </a:custGeom>
            <a:solidFill>
              <a:srgbClr val="CBCFDB">
                <a:alpha val="90000"/>
              </a:srgbClr>
            </a:solidFill>
            <a:ln w="12701" cap="flat">
              <a:solidFill>
                <a:srgbClr val="CBCFDB">
                  <a:alpha val="90000"/>
                </a:srgbClr>
              </a:solidFill>
              <a:prstDash val="solid"/>
              <a:miter/>
            </a:ln>
          </p:spPr>
          <p:txBody>
            <a:bodyPr vert="horz" wrap="square" lIns="96012" tIns="96012" rIns="128016" bIns="144018" anchor="t" anchorCtr="0" compatLnSpc="1">
              <a:noAutofit/>
            </a:bodyPr>
            <a:lstStyle/>
            <a:p>
              <a:pPr marL="171450" marR="0" lvl="1" indent="-171450" algn="l" defTabSz="800100"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US" sz="1800" b="0" i="0" u="none" strike="noStrike" kern="0" cap="none" spc="0" baseline="0" dirty="0">
                  <a:solidFill>
                    <a:srgbClr val="253746"/>
                  </a:solidFill>
                  <a:uFillTx/>
                  <a:latin typeface="Arial"/>
                </a:rPr>
                <a:t>March 5</a:t>
              </a:r>
              <a:r>
                <a:rPr lang="en-US" sz="1800" b="0" i="0" u="none" strike="noStrike" kern="0" cap="none" spc="0" baseline="30000" dirty="0">
                  <a:solidFill>
                    <a:srgbClr val="253746"/>
                  </a:solidFill>
                  <a:uFillTx/>
                  <a:latin typeface="Arial"/>
                </a:rPr>
                <a:t>th</a:t>
              </a:r>
              <a:r>
                <a:rPr lang="en-US" sz="1800" b="0" i="0" u="none" strike="noStrike" kern="0" cap="none" spc="0" baseline="0" dirty="0">
                  <a:solidFill>
                    <a:srgbClr val="253746"/>
                  </a:solidFill>
                  <a:uFillTx/>
                  <a:latin typeface="Arial"/>
                </a:rPr>
                <a:t>, 2026</a:t>
              </a:r>
              <a:endParaRPr lang="en-US" sz="1800" b="0" i="0" u="none" strike="noStrike" kern="1200" cap="none" spc="0" baseline="0" dirty="0">
                <a:solidFill>
                  <a:srgbClr val="253746"/>
                </a:solidFill>
                <a:uFillTx/>
                <a:latin typeface="Arial"/>
              </a:endParaRPr>
            </a:p>
            <a:p>
              <a:pPr marL="171450" marR="0" lvl="1" indent="-171450" algn="l" defTabSz="800100"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US" sz="1800" b="0" i="0" u="none" strike="noStrike" kern="1200" cap="none" spc="0" baseline="0" dirty="0">
                  <a:solidFill>
                    <a:srgbClr val="253746"/>
                  </a:solidFill>
                  <a:uFillTx/>
                  <a:latin typeface="Arial"/>
                </a:rPr>
                <a:t>May 25</a:t>
              </a:r>
              <a:r>
                <a:rPr lang="en-US" sz="1800" b="0" i="0" u="none" strike="noStrike" kern="1200" cap="none" spc="0" baseline="30000" dirty="0">
                  <a:solidFill>
                    <a:srgbClr val="253746"/>
                  </a:solidFill>
                  <a:uFillTx/>
                  <a:latin typeface="Arial"/>
                </a:rPr>
                <a:t>th</a:t>
              </a:r>
              <a:r>
                <a:rPr lang="en-US" sz="1800" b="0" i="0" u="none" strike="noStrike" kern="1200" cap="none" spc="0" baseline="0" dirty="0">
                  <a:solidFill>
                    <a:srgbClr val="253746"/>
                  </a:solidFill>
                  <a:uFillTx/>
                  <a:latin typeface="Arial"/>
                </a:rPr>
                <a:t>, 2026</a:t>
              </a:r>
            </a:p>
          </p:txBody>
        </p:sp>
        <p:sp>
          <p:nvSpPr>
            <p:cNvPr id="10" name="Freeform: Shape 9">
              <a:extLst>
                <a:ext uri="{FF2B5EF4-FFF2-40B4-BE49-F238E27FC236}">
                  <a16:creationId xmlns:a16="http://schemas.microsoft.com/office/drawing/2014/main" id="{A3EF533E-6FF6-2DCA-8D86-8FD8D49FCA73}"/>
                </a:ext>
              </a:extLst>
            </p:cNvPr>
            <p:cNvSpPr/>
            <p:nvPr/>
          </p:nvSpPr>
          <p:spPr>
            <a:xfrm>
              <a:off x="8948290" y="2276133"/>
              <a:ext cx="2392427" cy="956974"/>
            </a:xfrm>
            <a:custGeom>
              <a:avLst/>
              <a:gdLst>
                <a:gd name="f0" fmla="val 10800000"/>
                <a:gd name="f1" fmla="val 5400000"/>
                <a:gd name="f2" fmla="val 180"/>
                <a:gd name="f3" fmla="val w"/>
                <a:gd name="f4" fmla="val h"/>
                <a:gd name="f5" fmla="val 0"/>
                <a:gd name="f6" fmla="val 2392430"/>
                <a:gd name="f7" fmla="val 956972"/>
                <a:gd name="f8" fmla="+- 0 0 -90"/>
                <a:gd name="f9" fmla="*/ f3 1 2392430"/>
                <a:gd name="f10" fmla="*/ f4 1 956972"/>
                <a:gd name="f11" fmla="+- f7 0 f5"/>
                <a:gd name="f12" fmla="+- f6 0 f5"/>
                <a:gd name="f13" fmla="*/ f8 f0 1"/>
                <a:gd name="f14" fmla="*/ f12 1 2392430"/>
                <a:gd name="f15" fmla="*/ f11 1 956972"/>
                <a:gd name="f16" fmla="*/ 0 f12 1"/>
                <a:gd name="f17" fmla="*/ 0 f11 1"/>
                <a:gd name="f18" fmla="*/ 2392430 f12 1"/>
                <a:gd name="f19" fmla="*/ 956972 f11 1"/>
                <a:gd name="f20" fmla="*/ f13 1 f2"/>
                <a:gd name="f21" fmla="*/ f16 1 2392430"/>
                <a:gd name="f22" fmla="*/ f17 1 956972"/>
                <a:gd name="f23" fmla="*/ f18 1 2392430"/>
                <a:gd name="f24" fmla="*/ f19 1 95697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392430" h="956972">
                  <a:moveTo>
                    <a:pt x="f5" y="f5"/>
                  </a:moveTo>
                  <a:lnTo>
                    <a:pt x="f6" y="f5"/>
                  </a:lnTo>
                  <a:lnTo>
                    <a:pt x="f6" y="f7"/>
                  </a:lnTo>
                  <a:lnTo>
                    <a:pt x="f5" y="f7"/>
                  </a:lnTo>
                  <a:lnTo>
                    <a:pt x="f5" y="f5"/>
                  </a:lnTo>
                  <a:close/>
                </a:path>
              </a:pathLst>
            </a:custGeom>
            <a:gradFill>
              <a:gsLst>
                <a:gs pos="0">
                  <a:srgbClr val="45639E"/>
                </a:gs>
                <a:gs pos="100000">
                  <a:srgbClr val="004997"/>
                </a:gs>
              </a:gsLst>
              <a:lin ang="5400000"/>
            </a:gradFill>
            <a:ln w="12701" cap="flat">
              <a:solidFill>
                <a:srgbClr val="004990"/>
              </a:solidFill>
              <a:prstDash val="solid"/>
              <a:miter/>
            </a:ln>
          </p:spPr>
          <p:txBody>
            <a:bodyPr vert="horz" wrap="square" lIns="142244" tIns="81281" rIns="142244" bIns="81281"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endParaRPr lang="en-US" sz="2000" b="0" i="0" u="none" strike="noStrike" kern="1200" cap="none" spc="0" baseline="0">
                <a:solidFill>
                  <a:srgbClr val="FFFFFF"/>
                </a:solidFill>
                <a:uFillTx/>
                <a:latin typeface="Arial"/>
              </a:endParaRPr>
            </a:p>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endParaRPr lang="en-US" sz="2000" b="0" i="0" u="none" strike="noStrike" kern="1200" cap="none" spc="0" baseline="0">
                <a:solidFill>
                  <a:srgbClr val="FFFFFF"/>
                </a:solidFill>
                <a:uFillTx/>
                <a:latin typeface="Arial"/>
              </a:endParaRPr>
            </a:p>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Arial"/>
                </a:rPr>
                <a:t>Written Comments should be submitted to:</a:t>
              </a:r>
            </a:p>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endParaRPr lang="en-US" sz="2000" b="0" i="0" u="none" strike="noStrike" kern="1200" cap="none" spc="0" baseline="0">
                <a:solidFill>
                  <a:srgbClr val="FFFFFF"/>
                </a:solidFill>
                <a:uFillTx/>
                <a:latin typeface="Arial"/>
              </a:endParaRPr>
            </a:p>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endParaRPr lang="en-US" sz="2000" b="0" i="0" u="none" strike="noStrike" kern="1200" cap="none" spc="0" baseline="0">
                <a:solidFill>
                  <a:srgbClr val="FFFFFF"/>
                </a:solidFill>
                <a:uFillTx/>
                <a:latin typeface="Arial"/>
              </a:endParaRPr>
            </a:p>
          </p:txBody>
        </p:sp>
        <p:sp>
          <p:nvSpPr>
            <p:cNvPr id="11" name="Freeform: Shape 10">
              <a:extLst>
                <a:ext uri="{FF2B5EF4-FFF2-40B4-BE49-F238E27FC236}">
                  <a16:creationId xmlns:a16="http://schemas.microsoft.com/office/drawing/2014/main" id="{F9C9F9BA-24CE-0EE5-FB39-777BC6D58629}"/>
                </a:ext>
              </a:extLst>
            </p:cNvPr>
            <p:cNvSpPr/>
            <p:nvPr/>
          </p:nvSpPr>
          <p:spPr>
            <a:xfrm>
              <a:off x="8935781" y="3326130"/>
              <a:ext cx="2442526" cy="2508683"/>
            </a:xfrm>
            <a:custGeom>
              <a:avLst/>
              <a:gdLst>
                <a:gd name="f0" fmla="val 10800000"/>
                <a:gd name="f1" fmla="val 5400000"/>
                <a:gd name="f2" fmla="val 180"/>
                <a:gd name="f3" fmla="val w"/>
                <a:gd name="f4" fmla="val h"/>
                <a:gd name="f5" fmla="val 0"/>
                <a:gd name="f6" fmla="val 2442528"/>
                <a:gd name="f7" fmla="val 2470131"/>
                <a:gd name="f8" fmla="+- 0 0 -90"/>
                <a:gd name="f9" fmla="*/ f3 1 2442528"/>
                <a:gd name="f10" fmla="*/ f4 1 2470131"/>
                <a:gd name="f11" fmla="+- f7 0 f5"/>
                <a:gd name="f12" fmla="+- f6 0 f5"/>
                <a:gd name="f13" fmla="*/ f8 f0 1"/>
                <a:gd name="f14" fmla="*/ f12 1 2442528"/>
                <a:gd name="f15" fmla="*/ f11 1 2470131"/>
                <a:gd name="f16" fmla="*/ 0 f12 1"/>
                <a:gd name="f17" fmla="*/ 0 f11 1"/>
                <a:gd name="f18" fmla="*/ 2442528 f12 1"/>
                <a:gd name="f19" fmla="*/ 2470131 f11 1"/>
                <a:gd name="f20" fmla="*/ f13 1 f2"/>
                <a:gd name="f21" fmla="*/ f16 1 2442528"/>
                <a:gd name="f22" fmla="*/ f17 1 2470131"/>
                <a:gd name="f23" fmla="*/ f18 1 2442528"/>
                <a:gd name="f24" fmla="*/ f19 1 2470131"/>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442528" h="2470131">
                  <a:moveTo>
                    <a:pt x="f5" y="f5"/>
                  </a:moveTo>
                  <a:lnTo>
                    <a:pt x="f6" y="f5"/>
                  </a:lnTo>
                  <a:lnTo>
                    <a:pt x="f6" y="f7"/>
                  </a:lnTo>
                  <a:lnTo>
                    <a:pt x="f5" y="f7"/>
                  </a:lnTo>
                  <a:lnTo>
                    <a:pt x="f5" y="f5"/>
                  </a:lnTo>
                  <a:close/>
                </a:path>
              </a:pathLst>
            </a:custGeom>
            <a:solidFill>
              <a:srgbClr val="CBCFDB">
                <a:alpha val="90000"/>
              </a:srgbClr>
            </a:solidFill>
            <a:ln w="12701" cap="flat">
              <a:solidFill>
                <a:srgbClr val="CBCFDB">
                  <a:alpha val="90000"/>
                </a:srgbClr>
              </a:solidFill>
              <a:prstDash val="solid"/>
              <a:miter/>
            </a:ln>
          </p:spPr>
          <p:txBody>
            <a:bodyPr vert="horz" wrap="square" lIns="85340" tIns="85340" rIns="113787" bIns="128016" anchor="t" anchorCtr="0" compatLnSpc="1">
              <a:noAutofit/>
            </a:bodyPr>
            <a:lstStyle/>
            <a:p>
              <a:pPr marL="171450" marR="0" lvl="1" indent="-171450" algn="l" defTabSz="711202" rtl="0" fontAlgn="auto" hangingPunct="1">
                <a:lnSpc>
                  <a:spcPct val="90000"/>
                </a:lnSpc>
                <a:spcBef>
                  <a:spcPts val="0"/>
                </a:spcBef>
                <a:spcAft>
                  <a:spcPts val="300"/>
                </a:spcAft>
                <a:buNone/>
                <a:tabLst/>
                <a:defRPr sz="1800" b="0" i="0" u="none" strike="noStrike" kern="0" cap="none" spc="0" baseline="0">
                  <a:solidFill>
                    <a:srgbClr val="000000"/>
                  </a:solidFill>
                  <a:uFillTx/>
                </a:defRPr>
              </a:pPr>
              <a:r>
                <a:rPr lang="en-US" sz="1600" b="0" i="0" u="none" strike="noStrike" kern="1200" cap="none" spc="0" baseline="0">
                  <a:solidFill>
                    <a:srgbClr val="253746"/>
                  </a:solidFill>
                  <a:uFillTx/>
                  <a:latin typeface="Arial"/>
                </a:rPr>
                <a:t>Mississippi Home Corporation</a:t>
              </a:r>
            </a:p>
            <a:p>
              <a:pPr marL="171450" marR="0" lvl="1" indent="-171450" algn="l" defTabSz="711202" rtl="0" fontAlgn="auto" hangingPunct="1">
                <a:lnSpc>
                  <a:spcPct val="90000"/>
                </a:lnSpc>
                <a:spcBef>
                  <a:spcPts val="0"/>
                </a:spcBef>
                <a:spcAft>
                  <a:spcPts val="300"/>
                </a:spcAft>
                <a:buNone/>
                <a:tabLst/>
                <a:defRPr sz="1800" b="0" i="0" u="none" strike="noStrike" kern="0" cap="none" spc="0" baseline="0">
                  <a:solidFill>
                    <a:srgbClr val="000000"/>
                  </a:solidFill>
                  <a:uFillTx/>
                </a:defRPr>
              </a:pPr>
              <a:endParaRPr lang="en-US" sz="1600" b="0" i="0" u="none" strike="noStrike" kern="1200" cap="none" spc="0" baseline="0">
                <a:solidFill>
                  <a:srgbClr val="253746"/>
                </a:solidFill>
                <a:uFillTx/>
                <a:latin typeface="Arial"/>
              </a:endParaRPr>
            </a:p>
            <a:p>
              <a:pPr marL="171450" marR="0" lvl="1" indent="-171450" algn="l" defTabSz="711202" rtl="0" fontAlgn="auto" hangingPunct="1">
                <a:lnSpc>
                  <a:spcPct val="90000"/>
                </a:lnSpc>
                <a:spcBef>
                  <a:spcPts val="0"/>
                </a:spcBef>
                <a:spcAft>
                  <a:spcPts val="300"/>
                </a:spcAft>
                <a:buNone/>
                <a:tabLst/>
                <a:defRPr sz="1800" b="0" i="0" u="none" strike="noStrike" kern="0" cap="none" spc="0" baseline="0">
                  <a:solidFill>
                    <a:srgbClr val="000000"/>
                  </a:solidFill>
                  <a:uFillTx/>
                </a:defRPr>
              </a:pPr>
              <a:r>
                <a:rPr lang="en-US" sz="1600" b="0" i="0" u="none" strike="noStrike" kern="1200" cap="none" spc="0" baseline="0">
                  <a:solidFill>
                    <a:srgbClr val="253746"/>
                  </a:solidFill>
                  <a:uFillTx/>
                  <a:latin typeface="Arial"/>
                </a:rPr>
                <a:t>Attn:  David Hancock</a:t>
              </a:r>
            </a:p>
            <a:p>
              <a:pPr marL="171450" marR="0" lvl="1" indent="-171450" algn="l" defTabSz="711202" rtl="0" fontAlgn="auto" hangingPunct="1">
                <a:lnSpc>
                  <a:spcPct val="90000"/>
                </a:lnSpc>
                <a:spcBef>
                  <a:spcPts val="0"/>
                </a:spcBef>
                <a:spcAft>
                  <a:spcPts val="300"/>
                </a:spcAft>
                <a:buNone/>
                <a:tabLst/>
                <a:defRPr sz="1800" b="0" i="0" u="none" strike="noStrike" kern="0" cap="none" spc="0" baseline="0">
                  <a:solidFill>
                    <a:srgbClr val="000000"/>
                  </a:solidFill>
                  <a:uFillTx/>
                </a:defRPr>
              </a:pPr>
              <a:r>
                <a:rPr lang="en-US" sz="1600" b="0" i="0" u="none" strike="noStrike" kern="1200" cap="none" spc="0" baseline="0">
                  <a:solidFill>
                    <a:srgbClr val="253746"/>
                  </a:solidFill>
                  <a:uFillTx/>
                  <a:latin typeface="Arial"/>
                </a:rPr>
                <a:t>735 Riverside Drive</a:t>
              </a:r>
            </a:p>
            <a:p>
              <a:pPr marL="171450" marR="0" lvl="1" indent="-171450" algn="l" defTabSz="711202" rtl="0" fontAlgn="auto" hangingPunct="1">
                <a:lnSpc>
                  <a:spcPct val="90000"/>
                </a:lnSpc>
                <a:spcBef>
                  <a:spcPts val="0"/>
                </a:spcBef>
                <a:spcAft>
                  <a:spcPts val="300"/>
                </a:spcAft>
                <a:buNone/>
                <a:tabLst/>
                <a:defRPr sz="1800" b="0" i="0" u="none" strike="noStrike" kern="0" cap="none" spc="0" baseline="0">
                  <a:solidFill>
                    <a:srgbClr val="000000"/>
                  </a:solidFill>
                  <a:uFillTx/>
                </a:defRPr>
              </a:pPr>
              <a:r>
                <a:rPr lang="en-US" sz="1600" b="0" i="0" u="none" strike="noStrike" kern="1200" cap="none" spc="0" baseline="0">
                  <a:solidFill>
                    <a:srgbClr val="253746"/>
                  </a:solidFill>
                  <a:uFillTx/>
                  <a:latin typeface="Arial"/>
                </a:rPr>
                <a:t>Jackson, MS 39202</a:t>
              </a:r>
            </a:p>
            <a:p>
              <a:pPr marL="171450" marR="0" lvl="1" indent="-171450" algn="l" defTabSz="711202" rtl="0" fontAlgn="auto" hangingPunct="1">
                <a:lnSpc>
                  <a:spcPct val="90000"/>
                </a:lnSpc>
                <a:spcBef>
                  <a:spcPts val="0"/>
                </a:spcBef>
                <a:spcAft>
                  <a:spcPts val="300"/>
                </a:spcAft>
                <a:buNone/>
                <a:tabLst/>
                <a:defRPr sz="1800" b="0" i="0" u="none" strike="noStrike" kern="0" cap="none" spc="0" baseline="0">
                  <a:solidFill>
                    <a:srgbClr val="000000"/>
                  </a:solidFill>
                  <a:uFillTx/>
                </a:defRPr>
              </a:pPr>
              <a:r>
                <a:rPr lang="en-US" sz="1600" b="0" i="0" u="none" strike="noStrike" kern="1200" cap="none" spc="0" baseline="0">
                  <a:solidFill>
                    <a:srgbClr val="253746"/>
                  </a:solidFill>
                  <a:uFillTx/>
                  <a:latin typeface="Arial"/>
                  <a:hlinkClick r:id="rId4">
                    <a:extLst>
                      <a:ext uri="{A12FA001-AC4F-418D-AE19-62706E023703}">
                        <ahyp:hlinkClr xmlns:ahyp="http://schemas.microsoft.com/office/drawing/2018/hyperlinkcolor" val="tx"/>
                      </a:ext>
                    </a:extLst>
                  </a:hlinkClick>
                </a:rPr>
                <a:t>david.hancock@mshc.com</a:t>
              </a:r>
              <a:endParaRPr lang="en-US" sz="1600" b="0" i="0" u="none" strike="noStrike" kern="1200" cap="none" spc="0" baseline="0">
                <a:solidFill>
                  <a:srgbClr val="253746"/>
                </a:solidFill>
                <a:uFillTx/>
                <a:latin typeface="Arial"/>
              </a:endParaRPr>
            </a:p>
            <a:p>
              <a:pPr marL="171450" marR="0" lvl="1" indent="-171450" algn="l" defTabSz="711202" rtl="0" fontAlgn="auto" hangingPunct="1">
                <a:lnSpc>
                  <a:spcPct val="90000"/>
                </a:lnSpc>
                <a:spcBef>
                  <a:spcPts val="0"/>
                </a:spcBef>
                <a:spcAft>
                  <a:spcPts val="300"/>
                </a:spcAft>
                <a:buNone/>
                <a:tabLst/>
                <a:defRPr sz="1800" b="0" i="0" u="none" strike="noStrike" kern="0" cap="none" spc="0" baseline="0">
                  <a:solidFill>
                    <a:srgbClr val="000000"/>
                  </a:solidFill>
                  <a:uFillTx/>
                </a:defRPr>
              </a:pPr>
              <a:r>
                <a:rPr lang="en-US" sz="1600" b="0" i="0" u="none" strike="noStrike" kern="1200" cap="none" spc="0" baseline="0">
                  <a:solidFill>
                    <a:srgbClr val="253746"/>
                  </a:solidFill>
                  <a:uFillTx/>
                  <a:latin typeface="Arial"/>
                </a:rPr>
                <a:t>(601)718-4620</a:t>
              </a: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8570-E145-2594-AD9F-E8329CE76BDE}"/>
              </a:ext>
            </a:extLst>
          </p:cNvPr>
          <p:cNvSpPr txBox="1">
            <a:spLocks noGrp="1"/>
          </p:cNvSpPr>
          <p:nvPr>
            <p:ph type="title"/>
          </p:nvPr>
        </p:nvSpPr>
        <p:spPr/>
        <p:txBody>
          <a:bodyPr/>
          <a:lstStyle/>
          <a:p>
            <a:pPr lvl="0"/>
            <a:r>
              <a:rPr lang="en-US"/>
              <a:t>Contact us at:</a:t>
            </a:r>
          </a:p>
        </p:txBody>
      </p:sp>
      <p:sp>
        <p:nvSpPr>
          <p:cNvPr id="3" name="Content Placeholder 2">
            <a:extLst>
              <a:ext uri="{FF2B5EF4-FFF2-40B4-BE49-F238E27FC236}">
                <a16:creationId xmlns:a16="http://schemas.microsoft.com/office/drawing/2014/main" id="{DFFF817C-8987-0253-4AAB-FCC6350C9833}"/>
              </a:ext>
            </a:extLst>
          </p:cNvPr>
          <p:cNvSpPr txBox="1">
            <a:spLocks noGrp="1"/>
          </p:cNvSpPr>
          <p:nvPr>
            <p:ph idx="1"/>
          </p:nvPr>
        </p:nvSpPr>
        <p:spPr/>
        <p:txBody>
          <a:bodyPr/>
          <a:lstStyle/>
          <a:p>
            <a:pPr marL="0" lvl="0" indent="0">
              <a:buNone/>
            </a:pPr>
            <a:r>
              <a:rPr lang="en-US" dirty="0"/>
              <a:t>Mississippi Home Corporation 601-718-4642</a:t>
            </a:r>
          </a:p>
          <a:p>
            <a:pPr lvl="4"/>
            <a:r>
              <a:rPr lang="en-US" dirty="0"/>
              <a:t>Lisa Coleman  </a:t>
            </a:r>
            <a:r>
              <a:rPr lang="en-US" dirty="0">
                <a:hlinkClick r:id="rId2">
                  <a:extLst>
                    <a:ext uri="{A12FA001-AC4F-418D-AE19-62706E023703}">
                      <ahyp:hlinkClr xmlns:ahyp="http://schemas.microsoft.com/office/drawing/2018/hyperlinkcolor" val="tx"/>
                    </a:ext>
                  </a:extLst>
                </a:hlinkClick>
              </a:rPr>
              <a:t>Lisa.Coleman@mshc.com</a:t>
            </a:r>
            <a:r>
              <a:rPr lang="en-US" dirty="0"/>
              <a:t> </a:t>
            </a:r>
          </a:p>
          <a:p>
            <a:pPr lvl="4"/>
            <a:r>
              <a:rPr lang="en-US" dirty="0"/>
              <a:t>David Hancock </a:t>
            </a:r>
            <a:r>
              <a:rPr lang="en-US" dirty="0">
                <a:hlinkClick r:id="rId3">
                  <a:extLst>
                    <a:ext uri="{A12FA001-AC4F-418D-AE19-62706E023703}">
                      <ahyp:hlinkClr xmlns:ahyp="http://schemas.microsoft.com/office/drawing/2018/hyperlinkcolor" val="tx"/>
                    </a:ext>
                  </a:extLst>
                </a:hlinkClick>
              </a:rPr>
              <a:t>David.Hancock@mshc.com</a:t>
            </a:r>
            <a:r>
              <a:rPr lang="en-US" dirty="0"/>
              <a:t> </a:t>
            </a:r>
          </a:p>
          <a:p>
            <a:pPr lvl="4"/>
            <a:r>
              <a:rPr lang="en-US" dirty="0"/>
              <a:t>Kimberly Stamps (HOME/HTF) (ext. 4683) </a:t>
            </a:r>
            <a:r>
              <a:rPr lang="en-US" dirty="0">
                <a:hlinkClick r:id="rId4">
                  <a:extLst>
                    <a:ext uri="{A12FA001-AC4F-418D-AE19-62706E023703}">
                      <ahyp:hlinkClr xmlns:ahyp="http://schemas.microsoft.com/office/drawing/2018/hyperlinkcolor" val="tx"/>
                    </a:ext>
                  </a:extLst>
                </a:hlinkClick>
              </a:rPr>
              <a:t>Kimberly.Stamps@mshc.com</a:t>
            </a:r>
            <a:r>
              <a:rPr lang="en-US" dirty="0"/>
              <a:t> </a:t>
            </a:r>
          </a:p>
          <a:p>
            <a:pPr lvl="4"/>
            <a:r>
              <a:rPr lang="en-US" dirty="0"/>
              <a:t>Tamara Stewart (ESG/HOPWA) (ext. 4654) </a:t>
            </a:r>
            <a:r>
              <a:rPr lang="en-US" dirty="0">
                <a:hlinkClick r:id="rId5">
                  <a:extLst>
                    <a:ext uri="{A12FA001-AC4F-418D-AE19-62706E023703}">
                      <ahyp:hlinkClr xmlns:ahyp="http://schemas.microsoft.com/office/drawing/2018/hyperlinkcolor" val="tx"/>
                    </a:ext>
                  </a:extLst>
                </a:hlinkClick>
              </a:rPr>
              <a:t>Tamara.Stewart@mshc.com</a:t>
            </a:r>
            <a:r>
              <a:rPr lang="en-US" dirty="0"/>
              <a:t> </a:t>
            </a:r>
          </a:p>
          <a:p>
            <a:pPr lvl="4"/>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61C5A-8030-7AF0-30AB-BFA0CE3A6A2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535DE2E-B7BC-E1D4-2F75-BBA7335AAEF4}"/>
              </a:ext>
            </a:extLst>
          </p:cNvPr>
          <p:cNvSpPr>
            <a:spLocks noGrp="1"/>
          </p:cNvSpPr>
          <p:nvPr>
            <p:ph type="body" sz="half" idx="2"/>
          </p:nvPr>
        </p:nvSpPr>
        <p:spPr>
          <a:xfrm>
            <a:off x="4490814" y="1572579"/>
            <a:ext cx="3349876" cy="4649219"/>
          </a:xfrm>
        </p:spPr>
        <p:txBody>
          <a:bodyPr vert="horz" lIns="84659" tIns="42330" rIns="84659" bIns="42330" rtlCol="0" anchor="t">
            <a:normAutofit/>
          </a:bodyPr>
          <a:lstStyle/>
          <a:p>
            <a:pPr marL="105819" defTabSz="846552">
              <a:spcAft>
                <a:spcPts val="741"/>
              </a:spcAft>
              <a:buSzPts val="1000"/>
              <a:tabLst>
                <a:tab pos="423276" algn="l"/>
              </a:tabLst>
            </a:pPr>
            <a:endParaRPr lang="en-US" sz="1759" dirty="0"/>
          </a:p>
          <a:p>
            <a:pPr marL="42327" algn="ctr">
              <a:lnSpc>
                <a:spcPct val="150000"/>
              </a:lnSpc>
              <a:defRPr/>
            </a:pPr>
            <a:r>
              <a:rPr lang="en-US" sz="5555" dirty="0">
                <a:solidFill>
                  <a:srgbClr val="263746"/>
                </a:solidFill>
                <a:latin typeface="Franklin Gothic Demi Cond" panose="020B0706030402020204" pitchFamily="34" charset="0"/>
              </a:rPr>
              <a:t>Adjourn</a:t>
            </a:r>
          </a:p>
          <a:p>
            <a:pPr marL="42327" algn="ctr">
              <a:lnSpc>
                <a:spcPct val="150000"/>
              </a:lnSpc>
              <a:defRPr/>
            </a:pPr>
            <a:endParaRPr lang="en-US" sz="5555" dirty="0">
              <a:solidFill>
                <a:srgbClr val="263746"/>
              </a:solidFill>
              <a:latin typeface="Franklin Gothic Demi Cond" panose="020B0706030402020204" pitchFamily="34" charset="0"/>
            </a:endParaRPr>
          </a:p>
        </p:txBody>
      </p:sp>
      <p:pic>
        <p:nvPicPr>
          <p:cNvPr id="2" name="Picture 2" descr="C:\Users\lillie\AppData\Local\Microsoft\Windows\INetCache\IE\EVV3HFRQ\clipart-pencil-survey1[1].gif">
            <a:extLst>
              <a:ext uri="{FF2B5EF4-FFF2-40B4-BE49-F238E27FC236}">
                <a16:creationId xmlns:a16="http://schemas.microsoft.com/office/drawing/2014/main" id="{49CB2095-380A-5ADC-1EAE-063A612D5D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9322" y="3429000"/>
            <a:ext cx="2292859" cy="222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3101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5562600"/>
            <a:ext cx="2209800" cy="114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dirty="0"/>
          </a:p>
        </p:txBody>
      </p:sp>
      <p:pic>
        <p:nvPicPr>
          <p:cNvPr id="5325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82750" y="609600"/>
            <a:ext cx="8832850" cy="5715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4127897" y="2521745"/>
            <a:ext cx="6858000" cy="369332"/>
          </a:xfrm>
          <a:prstGeom prst="rect">
            <a:avLst/>
          </a:prstGeom>
          <a:noFill/>
          <a:ln w="12700" cap="sq">
            <a:noFill/>
            <a:miter lim="800000"/>
            <a:headEnd type="none" w="sm" len="sm"/>
            <a:tailEnd type="none" w="sm" len="sm"/>
          </a:ln>
        </p:spPr>
        <p:txBody>
          <a:bodyPr>
            <a:spAutoFit/>
          </a:bodyPr>
          <a:lstStyle/>
          <a:p>
            <a:pPr eaLnBrk="0" fontAlgn="base" hangingPunct="0">
              <a:spcBef>
                <a:spcPct val="0"/>
              </a:spcBef>
              <a:spcAft>
                <a:spcPct val="0"/>
              </a:spcAft>
            </a:pPr>
            <a:endParaRPr lang="en-US" dirty="0">
              <a:solidFill>
                <a:srgbClr val="000000"/>
              </a:solidFill>
              <a:latin typeface="Times New Roman" pitchFamily="18" charset="0"/>
            </a:endParaRPr>
          </a:p>
        </p:txBody>
      </p:sp>
      <p:sp>
        <p:nvSpPr>
          <p:cNvPr id="4" name="Rectangle 2"/>
          <p:cNvSpPr>
            <a:spLocks noChangeArrowheads="1"/>
          </p:cNvSpPr>
          <p:nvPr/>
        </p:nvSpPr>
        <p:spPr bwMode="auto">
          <a:xfrm>
            <a:off x="1038938" y="834093"/>
            <a:ext cx="9372600" cy="518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defTabSz="846552" eaLnBrk="1" fontAlgn="base" hangingPunct="1">
              <a:lnSpc>
                <a:spcPct val="90000"/>
              </a:lnSpc>
              <a:spcBef>
                <a:spcPct val="0"/>
              </a:spcBef>
              <a:spcAft>
                <a:spcPct val="0"/>
              </a:spcAft>
              <a:buClr>
                <a:srgbClr val="000099"/>
              </a:buClr>
              <a:buSzPct val="75000"/>
            </a:pPr>
            <a:r>
              <a:rPr lang="en-US" altLang="en-US" sz="3518" dirty="0">
                <a:latin typeface="+mj-lt"/>
                <a:ea typeface="+mj-ea"/>
                <a:cs typeface="+mj-cs"/>
              </a:rPr>
              <a:t>Purpose of the Public Hearing</a:t>
            </a:r>
          </a:p>
          <a:p>
            <a:pPr marL="0" indent="0" defTabSz="846552" eaLnBrk="1" fontAlgn="base" hangingPunct="1">
              <a:lnSpc>
                <a:spcPct val="90000"/>
              </a:lnSpc>
              <a:spcBef>
                <a:spcPct val="0"/>
              </a:spcBef>
              <a:spcAft>
                <a:spcPct val="0"/>
              </a:spcAft>
              <a:buClr>
                <a:srgbClr val="000099"/>
              </a:buClr>
              <a:buSzPct val="75000"/>
            </a:pPr>
            <a:endParaRPr lang="en-US" altLang="en-US" sz="3518" dirty="0">
              <a:latin typeface="+mj-lt"/>
              <a:ea typeface="+mj-ea"/>
              <a:cs typeface="+mj-cs"/>
            </a:endParaRPr>
          </a:p>
          <a:p>
            <a:pPr algn="ctr" fontAlgn="base">
              <a:spcBef>
                <a:spcPct val="20000"/>
              </a:spcBef>
              <a:spcAft>
                <a:spcPct val="0"/>
              </a:spcAft>
              <a:buClr>
                <a:srgbClr val="000099"/>
              </a:buClr>
              <a:buSzPct val="75000"/>
            </a:pPr>
            <a:endParaRPr lang="en-US" altLang="en-US" sz="900" b="1" dirty="0">
              <a:solidFill>
                <a:srgbClr val="A50021"/>
              </a:solidFill>
              <a:latin typeface="Arial" pitchFamily="34" charset="0"/>
            </a:endParaRPr>
          </a:p>
          <a:p>
            <a:pPr marL="428625" indent="-428625" eaLnBrk="1" hangingPunct="1">
              <a:spcBef>
                <a:spcPct val="20000"/>
              </a:spcBef>
              <a:buClr>
                <a:srgbClr val="000099"/>
              </a:buClr>
              <a:buSzPct val="75000"/>
              <a:buFont typeface="Wingdings" panose="05000000000000000000" pitchFamily="2" charset="2"/>
              <a:buChar char="Ø"/>
            </a:pPr>
            <a:r>
              <a:rPr lang="en-US" altLang="en-US" sz="2800" dirty="0">
                <a:solidFill>
                  <a:srgbClr val="000000"/>
                </a:solidFill>
                <a:latin typeface="+mj-lt"/>
                <a:cs typeface="Calibri" panose="020F0502020204030204" pitchFamily="34" charset="0"/>
              </a:rPr>
              <a:t>To provide an overview of the grants administered by the State</a:t>
            </a:r>
          </a:p>
          <a:p>
            <a:pPr marL="428625" indent="-428625" eaLnBrk="1" hangingPunct="1">
              <a:spcBef>
                <a:spcPct val="20000"/>
              </a:spcBef>
              <a:buClr>
                <a:srgbClr val="000099"/>
              </a:buClr>
              <a:buSzPct val="75000"/>
              <a:buFont typeface="Wingdings" panose="05000000000000000000" pitchFamily="2" charset="2"/>
              <a:buChar char="Ø"/>
            </a:pPr>
            <a:r>
              <a:rPr lang="en-US" altLang="en-US" sz="2800" dirty="0">
                <a:solidFill>
                  <a:srgbClr val="000000"/>
                </a:solidFill>
                <a:latin typeface="+mj-lt"/>
                <a:cs typeface="Calibri" panose="020F0502020204030204" pitchFamily="34" charset="0"/>
              </a:rPr>
              <a:t>To gather public input on goals identified by the State</a:t>
            </a:r>
          </a:p>
          <a:p>
            <a:pPr marL="428625" indent="-428625" eaLnBrk="1" hangingPunct="1">
              <a:spcBef>
                <a:spcPct val="20000"/>
              </a:spcBef>
              <a:buClr>
                <a:srgbClr val="000099"/>
              </a:buClr>
              <a:buSzPct val="75000"/>
              <a:buFont typeface="Wingdings" panose="05000000000000000000" pitchFamily="2" charset="2"/>
              <a:buChar char="Ø"/>
            </a:pPr>
            <a:r>
              <a:rPr lang="en-US" altLang="en-US" sz="2800" dirty="0">
                <a:solidFill>
                  <a:srgbClr val="000000"/>
                </a:solidFill>
                <a:latin typeface="+mj-lt"/>
                <a:cs typeface="Calibri" panose="020F0502020204030204" pitchFamily="34" charset="0"/>
              </a:rPr>
              <a:t>To explain how to provide written comments on actions proposed to be taken by MHC and MDA</a:t>
            </a:r>
          </a:p>
          <a:p>
            <a:pPr marL="428625" indent="-428625" eaLnBrk="1" hangingPunct="1">
              <a:spcBef>
                <a:spcPct val="20000"/>
              </a:spcBef>
              <a:buClr>
                <a:srgbClr val="000099"/>
              </a:buClr>
              <a:buSzPct val="75000"/>
              <a:buFont typeface="Wingdings" panose="05000000000000000000" pitchFamily="2" charset="2"/>
              <a:buChar char="Ø"/>
            </a:pPr>
            <a:endParaRPr lang="en-US" altLang="en-US" sz="2800" dirty="0">
              <a:solidFill>
                <a:srgbClr val="000000"/>
              </a:solidFill>
              <a:latin typeface="+mj-lt"/>
              <a:cs typeface="Calibri" panose="020F0502020204030204" pitchFamily="34" charset="0"/>
            </a:endParaRPr>
          </a:p>
        </p:txBody>
      </p:sp>
    </p:spTree>
    <p:extLst>
      <p:ext uri="{BB962C8B-B14F-4D97-AF65-F5344CB8AC3E}">
        <p14:creationId xmlns:p14="http://schemas.microsoft.com/office/powerpoint/2010/main" val="1831976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3D1C-532F-FABC-E6C5-4A49292189A7}"/>
              </a:ext>
            </a:extLst>
          </p:cNvPr>
          <p:cNvSpPr>
            <a:spLocks noGrp="1"/>
          </p:cNvSpPr>
          <p:nvPr>
            <p:ph type="ctrTitle"/>
          </p:nvPr>
        </p:nvSpPr>
        <p:spPr/>
        <p:txBody>
          <a:bodyPr/>
          <a:lstStyle/>
          <a:p>
            <a:r>
              <a:rPr lang="en-US" dirty="0"/>
              <a:t>State of Mississippi Citizen Participation Plan</a:t>
            </a:r>
          </a:p>
        </p:txBody>
      </p:sp>
    </p:spTree>
    <p:extLst>
      <p:ext uri="{BB962C8B-B14F-4D97-AF65-F5344CB8AC3E}">
        <p14:creationId xmlns:p14="http://schemas.microsoft.com/office/powerpoint/2010/main" val="3110772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8394-8306-7C2A-0229-92BE61557EBB}"/>
              </a:ext>
            </a:extLst>
          </p:cNvPr>
          <p:cNvSpPr>
            <a:spLocks noGrp="1"/>
          </p:cNvSpPr>
          <p:nvPr>
            <p:ph type="title"/>
          </p:nvPr>
        </p:nvSpPr>
        <p:spPr>
          <a:xfrm>
            <a:off x="425720" y="2294626"/>
            <a:ext cx="3932237" cy="1600200"/>
          </a:xfrm>
        </p:spPr>
        <p:txBody>
          <a:bodyPr>
            <a:normAutofit/>
          </a:bodyPr>
          <a:lstStyle/>
          <a:p>
            <a:pPr algn="r"/>
            <a:r>
              <a:rPr lang="en-US" dirty="0"/>
              <a:t>Citizen Participation Plan Overview</a:t>
            </a:r>
          </a:p>
        </p:txBody>
      </p:sp>
      <p:graphicFrame>
        <p:nvGraphicFramePr>
          <p:cNvPr id="6" name="Rectangle 1">
            <a:extLst>
              <a:ext uri="{FF2B5EF4-FFF2-40B4-BE49-F238E27FC236}">
                <a16:creationId xmlns:a16="http://schemas.microsoft.com/office/drawing/2014/main" id="{63173FDA-7F5A-46FD-4000-2BE74F07540C}"/>
              </a:ext>
            </a:extLst>
          </p:cNvPr>
          <p:cNvGraphicFramePr>
            <a:graphicFrameLocks noGrp="1"/>
          </p:cNvGraphicFramePr>
          <p:nvPr>
            <p:ph idx="1"/>
            <p:extLst>
              <p:ext uri="{D42A27DB-BD31-4B8C-83A1-F6EECF244321}">
                <p14:modId xmlns:p14="http://schemas.microsoft.com/office/powerpoint/2010/main" val="2493089960"/>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5870693"/>
      </p:ext>
    </p:extLst>
  </p:cSld>
  <p:clrMapOvr>
    <a:masterClrMapping/>
  </p:clrMapOvr>
</p:sld>
</file>

<file path=ppt/theme/theme1.xml><?xml version="1.0" encoding="utf-8"?>
<a:theme xmlns:a="http://schemas.openxmlformats.org/drawingml/2006/main" name="Office Theme">
  <a:themeElements>
    <a:clrScheme name="MHC Colors">
      <a:dk1>
        <a:srgbClr val="253746"/>
      </a:dk1>
      <a:lt1>
        <a:srgbClr val="FFFFFF"/>
      </a:lt1>
      <a:dk2>
        <a:srgbClr val="004990"/>
      </a:dk2>
      <a:lt2>
        <a:srgbClr val="BFBFBF"/>
      </a:lt2>
      <a:accent1>
        <a:srgbClr val="526BA4"/>
      </a:accent1>
      <a:accent2>
        <a:srgbClr val="0FAD50"/>
      </a:accent2>
      <a:accent3>
        <a:srgbClr val="18AEA5"/>
      </a:accent3>
      <a:accent4>
        <a:srgbClr val="EE7008"/>
      </a:accent4>
      <a:accent5>
        <a:srgbClr val="385B6C"/>
      </a:accent5>
      <a:accent6>
        <a:srgbClr val="40BAD2"/>
      </a:accent6>
      <a:hlink>
        <a:srgbClr val="90BB23"/>
      </a:hlink>
      <a:folHlink>
        <a:srgbClr val="EE7008"/>
      </a:folHlink>
    </a:clrScheme>
    <a:fontScheme name="MHC Template 2024">
      <a:majorFont>
        <a:latin typeface="Futura PT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MHC Colors">
    <a:dk1>
      <a:srgbClr val="253746"/>
    </a:dk1>
    <a:lt1>
      <a:srgbClr val="FFFFFF"/>
    </a:lt1>
    <a:dk2>
      <a:srgbClr val="004990"/>
    </a:dk2>
    <a:lt2>
      <a:srgbClr val="BFBFBF"/>
    </a:lt2>
    <a:accent1>
      <a:srgbClr val="526BA4"/>
    </a:accent1>
    <a:accent2>
      <a:srgbClr val="0FAD50"/>
    </a:accent2>
    <a:accent3>
      <a:srgbClr val="18AEA5"/>
    </a:accent3>
    <a:accent4>
      <a:srgbClr val="EE7008"/>
    </a:accent4>
    <a:accent5>
      <a:srgbClr val="385B6C"/>
    </a:accent5>
    <a:accent6>
      <a:srgbClr val="40BAD2"/>
    </a:accent6>
    <a:hlink>
      <a:srgbClr val="90BB23"/>
    </a:hlink>
    <a:folHlink>
      <a:srgbClr val="EE7008"/>
    </a:folHlink>
  </a:clrScheme>
</a:themeOverride>
</file>

<file path=docProps/app.xml><?xml version="1.0" encoding="utf-8"?>
<Properties xmlns="http://schemas.openxmlformats.org/officeDocument/2006/extended-properties" xmlns:vt="http://schemas.openxmlformats.org/officeDocument/2006/docPropsVTypes">
  <TotalTime>7288</TotalTime>
  <Words>3942</Words>
  <Application>Microsoft Office PowerPoint</Application>
  <PresentationFormat>Widescreen</PresentationFormat>
  <Paragraphs>676</Paragraphs>
  <Slides>67</Slides>
  <Notes>20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67</vt:i4>
      </vt:variant>
    </vt:vector>
  </HeadingPairs>
  <TitlesOfParts>
    <vt:vector size="84" baseType="lpstr">
      <vt:lpstr>Aptos</vt:lpstr>
      <vt:lpstr>Aptos ExtraBold</vt:lpstr>
      <vt:lpstr>Aptos Narrow</vt:lpstr>
      <vt:lpstr>Arial</vt:lpstr>
      <vt:lpstr>Calibri</vt:lpstr>
      <vt:lpstr>Calibri Light</vt:lpstr>
      <vt:lpstr>Franklin Gothic Book</vt:lpstr>
      <vt:lpstr>Franklin Gothic Demi</vt:lpstr>
      <vt:lpstr>Franklin Gothic Demi Cond</vt:lpstr>
      <vt:lpstr>Franklin Gothic Medium</vt:lpstr>
      <vt:lpstr>Futura</vt:lpstr>
      <vt:lpstr>Futura PT Bold</vt:lpstr>
      <vt:lpstr>Gill Sans MT</vt:lpstr>
      <vt:lpstr>Times New Roman</vt:lpstr>
      <vt:lpstr>Verdana</vt:lpstr>
      <vt:lpstr>Wingdings</vt:lpstr>
      <vt:lpstr>Office Theme</vt:lpstr>
      <vt:lpstr>PowerPoint Presentation</vt:lpstr>
      <vt:lpstr>Mississippi Home Corporation Mississippi Development Authority</vt:lpstr>
      <vt:lpstr>AGENDA</vt:lpstr>
      <vt:lpstr>Mississippi Home Corporation (MHC)</vt:lpstr>
      <vt:lpstr>The State of Mississippi administers and manages federal grant funding from the US Department of Housing and Urban Development (HUD)</vt:lpstr>
      <vt:lpstr>2026 Annual Action Plan (AAP) Timeline</vt:lpstr>
      <vt:lpstr>PowerPoint Presentation</vt:lpstr>
      <vt:lpstr>State of Mississippi Citizen Participation Plan</vt:lpstr>
      <vt:lpstr>Citizen Participation Plan Overview</vt:lpstr>
      <vt:lpstr>Public Hearings Requirements </vt:lpstr>
      <vt:lpstr>Substantial Amendments  A substantial amendment to any approved plan will be triggered if: </vt:lpstr>
      <vt:lpstr>Public Access to Plans and Reports</vt:lpstr>
      <vt:lpstr>Complaints </vt:lpstr>
      <vt:lpstr>2026 AAP Goals</vt:lpstr>
      <vt:lpstr>PowerPoint Presentation</vt:lpstr>
      <vt:lpstr>AAP 2026 Goals Timeline </vt:lpstr>
      <vt:lpstr>Federal Programs</vt:lpstr>
      <vt:lpstr>Federal Programs  Proposed Allocation 2026</vt:lpstr>
      <vt:lpstr>Emergency Solutions Grant (ESG) Program</vt:lpstr>
      <vt:lpstr>ESG-Proposed Activities</vt:lpstr>
      <vt:lpstr>Emergency Solutions Grant (ESG) Program cont’d</vt:lpstr>
      <vt:lpstr>Emergency Solution Grants 2025 Units and Individuals Assisted </vt:lpstr>
      <vt:lpstr>ESG 2026 Overview </vt:lpstr>
      <vt:lpstr>Emergency Solution Grants 2026 Estimated Funding by Activity</vt:lpstr>
      <vt:lpstr>Goals &amp; Priorities for 2026</vt:lpstr>
      <vt:lpstr>Housing for Persons with HIV/AIDS (HOPWA)</vt:lpstr>
      <vt:lpstr>(HOPWA)-Proposed Activities</vt:lpstr>
      <vt:lpstr>(HOPWA)-Proposed Activities</vt:lpstr>
      <vt:lpstr>Housing Opportunity for Persons With AIDS Accomplishments 2025</vt:lpstr>
      <vt:lpstr>HOPWA 2026 Overview </vt:lpstr>
      <vt:lpstr>HOPWA 2026 Estimated Funding by Activity</vt:lpstr>
      <vt:lpstr>Goals &amp; Priorities for 2026</vt:lpstr>
      <vt:lpstr>ESG  and HOPWA 2026 Funding Availability </vt:lpstr>
      <vt:lpstr>HOME Investment Partnerships Program (HOME)</vt:lpstr>
      <vt:lpstr>HOME-Activities</vt:lpstr>
      <vt:lpstr>General HOME Activities </vt:lpstr>
      <vt:lpstr>HOME Program Accomplishments FY 2025</vt:lpstr>
      <vt:lpstr>Housing Goals</vt:lpstr>
      <vt:lpstr>HOME Detailed Activity Breakdown</vt:lpstr>
      <vt:lpstr>Housing Trust Fund Program(HTF)</vt:lpstr>
      <vt:lpstr>Affordability Requirements</vt:lpstr>
      <vt:lpstr>HTF Program Accomplishments FY 25</vt:lpstr>
      <vt:lpstr>HTF Detailed Activity Breakdown</vt:lpstr>
      <vt:lpstr>HOME and HTF Funding Timeline </vt:lpstr>
      <vt:lpstr>Uniform Relocation Assistance (URA)</vt:lpstr>
      <vt:lpstr>What is the URA?</vt:lpstr>
      <vt:lpstr>TEMPORARY RESIDENTIAL RELOCATION</vt:lpstr>
      <vt:lpstr>The Relocation Process</vt:lpstr>
      <vt:lpstr>General Information Notice (GIN)</vt:lpstr>
      <vt:lpstr>MISSISSIPPI  DEVELOPMENT  AUTHORITY (MDA)   The state’s economic and community development agency   </vt:lpstr>
      <vt:lpstr>          </vt:lpstr>
      <vt:lpstr>PowerPoint Presentation</vt:lpstr>
      <vt:lpstr>PowerPoint Presentation</vt:lpstr>
      <vt:lpstr>PowerPoint Presentation</vt:lpstr>
      <vt:lpstr>PowerPoint Presentation</vt:lpstr>
      <vt:lpstr>                           Appropriated annually since 1983  •  Allocation $30,348,258 in 1983 (Initial Year Allocation)  •  Allocation $40,273,000 in 1994 (High Year Allocation)  •  Allocation $23,612,470 in 2026 (This Year’s Allocation)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Public Input </vt:lpstr>
      <vt:lpstr>Contact us at: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 Sistrunk</dc:creator>
  <cp:lastModifiedBy>Tamara Stewart</cp:lastModifiedBy>
  <cp:revision>48</cp:revision>
  <cp:lastPrinted>2025-02-14T20:13:55Z</cp:lastPrinted>
  <dcterms:created xsi:type="dcterms:W3CDTF">2024-01-24T15:33:01Z</dcterms:created>
  <dcterms:modified xsi:type="dcterms:W3CDTF">2026-04-22T19:06:54Z</dcterms:modified>
</cp:coreProperties>
</file>